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5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15198"/>
    <a:srgbClr val="76C5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73" autoAdjust="0"/>
  </p:normalViewPr>
  <p:slideViewPr>
    <p:cSldViewPr snapToGrid="0" showGuides="1">
      <p:cViewPr varScale="1">
        <p:scale>
          <a:sx n="83" d="100"/>
          <a:sy n="83" d="100"/>
        </p:scale>
        <p:origin x="-786" y="-84"/>
      </p:cViewPr>
      <p:guideLst>
        <p:guide orient="horz" pos="2160"/>
        <p:guide pos="254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87BB8-93D1-452D-951D-59F17EB27693}" type="datetimeFigureOut">
              <a:rPr lang="zh-CN" altLang="en-US" smtClean="0"/>
              <a:t>2019-09-19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8F88E3-62E3-4524-8940-2E019A1EA8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0043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9BDA-C2FB-4F7A-8235-DB19BE2D192B}" type="datetimeFigureOut">
              <a:rPr lang="zh-CN" altLang="en-US" smtClean="0"/>
              <a:t>2019-09-19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DEEC-76B4-4E80-A74F-7E7F5923AB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2737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9BDA-C2FB-4F7A-8235-DB19BE2D192B}" type="datetimeFigureOut">
              <a:rPr lang="zh-CN" altLang="en-US" smtClean="0"/>
              <a:t>2019-09-19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DEEC-76B4-4E80-A74F-7E7F5923AB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7715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9BDA-C2FB-4F7A-8235-DB19BE2D192B}" type="datetimeFigureOut">
              <a:rPr lang="zh-CN" altLang="en-US" smtClean="0"/>
              <a:t>2019-09-19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DEEC-76B4-4E80-A74F-7E7F5923AB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2162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9BDA-C2FB-4F7A-8235-DB19BE2D192B}" type="datetimeFigureOut">
              <a:rPr lang="zh-CN" altLang="en-US" smtClean="0"/>
              <a:t>2019-09-19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DEEC-76B4-4E80-A74F-7E7F5923AB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4154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9BDA-C2FB-4F7A-8235-DB19BE2D192B}" type="datetimeFigureOut">
              <a:rPr lang="zh-CN" altLang="en-US" smtClean="0"/>
              <a:t>2019-09-19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DEEC-76B4-4E80-A74F-7E7F5923AB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6410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9BDA-C2FB-4F7A-8235-DB19BE2D192B}" type="datetimeFigureOut">
              <a:rPr lang="zh-CN" altLang="en-US" smtClean="0"/>
              <a:t>2019-09-19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DEEC-76B4-4E80-A74F-7E7F5923AB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6584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9BDA-C2FB-4F7A-8235-DB19BE2D192B}" type="datetimeFigureOut">
              <a:rPr lang="zh-CN" altLang="en-US" smtClean="0"/>
              <a:t>2019-09-19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DEEC-76B4-4E80-A74F-7E7F5923AB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3381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9BDA-C2FB-4F7A-8235-DB19BE2D192B}" type="datetimeFigureOut">
              <a:rPr lang="zh-CN" altLang="en-US" smtClean="0"/>
              <a:t>2019-09-19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DEEC-76B4-4E80-A74F-7E7F5923AB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6334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9BDA-C2FB-4F7A-8235-DB19BE2D192B}" type="datetimeFigureOut">
              <a:rPr lang="zh-CN" altLang="en-US" smtClean="0"/>
              <a:t>2019-09-19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DEEC-76B4-4E80-A74F-7E7F5923AB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4994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9BDA-C2FB-4F7A-8235-DB19BE2D192B}" type="datetimeFigureOut">
              <a:rPr lang="zh-CN" altLang="en-US" smtClean="0"/>
              <a:t>2019-09-19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DEEC-76B4-4E80-A74F-7E7F5923AB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032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9BDA-C2FB-4F7A-8235-DB19BE2D192B}" type="datetimeFigureOut">
              <a:rPr lang="zh-CN" altLang="en-US" smtClean="0"/>
              <a:t>2019-09-19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DEEC-76B4-4E80-A74F-7E7F5923AB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4232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09BDA-C2FB-4F7A-8235-DB19BE2D192B}" type="datetimeFigureOut">
              <a:rPr lang="zh-CN" altLang="en-US" smtClean="0"/>
              <a:t>2019-09-19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5DEEC-76B4-4E80-A74F-7E7F5923AB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1618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061" y="0"/>
            <a:ext cx="8685878" cy="68580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91"/>
          <a:stretch/>
        </p:blipFill>
        <p:spPr>
          <a:xfrm>
            <a:off x="10176095" y="0"/>
            <a:ext cx="2015906" cy="68580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6361"/>
          <a:stretch/>
        </p:blipFill>
        <p:spPr>
          <a:xfrm>
            <a:off x="0" y="0"/>
            <a:ext cx="1753062" cy="6858000"/>
          </a:xfrm>
          <a:prstGeom prst="rect">
            <a:avLst/>
          </a:prstGeom>
        </p:spPr>
      </p:pic>
      <p:sp>
        <p:nvSpPr>
          <p:cNvPr id="12" name="圆角矩形 11"/>
          <p:cNvSpPr/>
          <p:nvPr/>
        </p:nvSpPr>
        <p:spPr>
          <a:xfrm>
            <a:off x="255070" y="641316"/>
            <a:ext cx="11681861" cy="5702967"/>
          </a:xfrm>
          <a:prstGeom prst="roundRect">
            <a:avLst>
              <a:gd name="adj" fmla="val 1961"/>
            </a:avLst>
          </a:prstGeom>
          <a:solidFill>
            <a:srgbClr val="FFFFFF"/>
          </a:solidFill>
          <a:ln w="76200">
            <a:solidFill>
              <a:srgbClr val="76C5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501539"/>
              </p:ext>
            </p:extLst>
          </p:nvPr>
        </p:nvGraphicFramePr>
        <p:xfrm>
          <a:off x="651437" y="708184"/>
          <a:ext cx="10889127" cy="5572265"/>
        </p:xfrm>
        <a:graphic>
          <a:graphicData uri="http://schemas.openxmlformats.org/drawingml/2006/table">
            <a:tbl>
              <a:tblPr firstRow="1">
                <a:tableStyleId>{7DF18680-E054-41AD-8BC1-D1AEF772440D}</a:tableStyleId>
              </a:tblPr>
              <a:tblGrid>
                <a:gridCol w="7477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266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032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940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5249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97571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78927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3042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序号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收费类别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收费项目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收费范围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收费标准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收费依据</a:t>
                      </a:r>
                      <a:br>
                        <a:rPr lang="zh-CN" altLang="en-US" sz="1000" u="none" strike="noStrike" dirty="0">
                          <a:effectLst/>
                        </a:rPr>
                      </a:br>
                      <a:r>
                        <a:rPr lang="en-US" altLang="zh-CN" sz="1000" u="none" strike="noStrike" dirty="0">
                          <a:effectLst/>
                        </a:rPr>
                        <a:t>(</a:t>
                      </a:r>
                      <a:r>
                        <a:rPr lang="zh-CN" altLang="en-US" sz="1000" u="none" strike="noStrike" dirty="0">
                          <a:effectLst/>
                        </a:rPr>
                        <a:t>批文机关及文号</a:t>
                      </a:r>
                      <a:r>
                        <a:rPr lang="en-US" altLang="zh-CN" sz="1000" u="none" strike="noStrike" dirty="0">
                          <a:effectLst/>
                        </a:rPr>
                        <a:t>)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备注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61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19"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本科学费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19"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普通高校学费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普通类专业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25000</a:t>
                      </a:r>
                      <a:r>
                        <a:rPr lang="zh-CN" altLang="en-US" sz="1000" u="none" strike="noStrike" dirty="0">
                          <a:effectLst/>
                        </a:rPr>
                        <a:t>元</a:t>
                      </a:r>
                      <a:r>
                        <a:rPr lang="en-US" altLang="zh-CN" sz="1000" u="none" strike="noStrike" dirty="0">
                          <a:effectLst/>
                        </a:rPr>
                        <a:t>/</a:t>
                      </a:r>
                      <a:r>
                        <a:rPr lang="zh-CN" altLang="en-US" sz="1000" u="none" strike="noStrike" dirty="0">
                          <a:effectLst/>
                        </a:rPr>
                        <a:t>学年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沪教委民</a:t>
                      </a:r>
                      <a:r>
                        <a:rPr lang="en-US" altLang="zh-CN" sz="1000" u="none" strike="noStrike" dirty="0">
                          <a:effectLst/>
                        </a:rPr>
                        <a:t>(2015)4</a:t>
                      </a:r>
                      <a:r>
                        <a:rPr lang="zh-CN" altLang="en-US" sz="1000" u="none" strike="noStrike" dirty="0">
                          <a:effectLst/>
                        </a:rPr>
                        <a:t>号</a:t>
                      </a:r>
                      <a:br>
                        <a:rPr lang="zh-CN" altLang="en-US" sz="1000" u="none" strike="noStrike" dirty="0">
                          <a:effectLst/>
                        </a:rPr>
                      </a:br>
                      <a:r>
                        <a:rPr lang="zh-CN" altLang="en-US" sz="1000" u="none" strike="noStrike" dirty="0">
                          <a:effectLst/>
                        </a:rPr>
                        <a:t>上师天华</a:t>
                      </a:r>
                      <a:r>
                        <a:rPr lang="en-US" altLang="zh-CN" sz="1000" u="none" strike="noStrike" dirty="0">
                          <a:effectLst/>
                        </a:rPr>
                        <a:t>(2015)7</a:t>
                      </a:r>
                      <a:r>
                        <a:rPr lang="zh-CN" altLang="en-US" sz="1000" u="none" strike="noStrike" dirty="0">
                          <a:effectLst/>
                        </a:rPr>
                        <a:t>号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2016</a:t>
                      </a:r>
                      <a:r>
                        <a:rPr lang="zh-CN" altLang="en-US" sz="1000" u="none" strike="noStrike" dirty="0">
                          <a:effectLst/>
                        </a:rPr>
                        <a:t>级学生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61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艺术类专业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28000</a:t>
                      </a:r>
                      <a:r>
                        <a:rPr lang="zh-CN" altLang="en-US" sz="1000" u="none" strike="noStrike" dirty="0">
                          <a:effectLst/>
                        </a:rPr>
                        <a:t>元</a:t>
                      </a:r>
                      <a:r>
                        <a:rPr lang="en-US" altLang="zh-CN" sz="1000" u="none" strike="noStrike" dirty="0">
                          <a:effectLst/>
                        </a:rPr>
                        <a:t>/</a:t>
                      </a:r>
                      <a:r>
                        <a:rPr lang="zh-CN" altLang="en-US" sz="1000" u="none" strike="noStrike" dirty="0">
                          <a:effectLst/>
                        </a:rPr>
                        <a:t>学年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61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3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中外合作专业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48000</a:t>
                      </a:r>
                      <a:r>
                        <a:rPr lang="zh-CN" altLang="en-US" sz="1000" u="none" strike="noStrike" dirty="0">
                          <a:effectLst/>
                        </a:rPr>
                        <a:t>元</a:t>
                      </a:r>
                      <a:r>
                        <a:rPr lang="en-US" altLang="zh-CN" sz="1000" u="none" strike="noStrike" dirty="0">
                          <a:effectLst/>
                        </a:rPr>
                        <a:t>/</a:t>
                      </a:r>
                      <a:r>
                        <a:rPr lang="zh-CN" altLang="en-US" sz="1000" u="none" strike="noStrike" dirty="0">
                          <a:effectLst/>
                        </a:rPr>
                        <a:t>学年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61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4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普通类专业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25000</a:t>
                      </a:r>
                      <a:r>
                        <a:rPr lang="zh-CN" altLang="en-US" sz="1000" u="none" strike="noStrike" dirty="0">
                          <a:effectLst/>
                        </a:rPr>
                        <a:t>元</a:t>
                      </a:r>
                      <a:r>
                        <a:rPr lang="en-US" altLang="zh-CN" sz="1000" u="none" strike="noStrike" dirty="0">
                          <a:effectLst/>
                        </a:rPr>
                        <a:t>/</a:t>
                      </a:r>
                      <a:r>
                        <a:rPr lang="zh-CN" altLang="en-US" sz="1000" u="none" strike="noStrike" dirty="0">
                          <a:effectLst/>
                        </a:rPr>
                        <a:t>学年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>
                          <a:effectLst/>
                        </a:rPr>
                        <a:t>沪教委民</a:t>
                      </a:r>
                      <a:r>
                        <a:rPr lang="en-US" altLang="zh-CN" sz="1000" u="none" strike="noStrike">
                          <a:effectLst/>
                        </a:rPr>
                        <a:t>(2015)4</a:t>
                      </a:r>
                      <a:r>
                        <a:rPr lang="zh-CN" altLang="en-US" sz="1000" u="none" strike="noStrike">
                          <a:effectLst/>
                        </a:rPr>
                        <a:t>号</a:t>
                      </a:r>
                      <a:br>
                        <a:rPr lang="zh-CN" altLang="en-US" sz="1000" u="none" strike="noStrike">
                          <a:effectLst/>
                        </a:rPr>
                      </a:br>
                      <a:r>
                        <a:rPr lang="zh-CN" altLang="en-US" sz="1000" u="none" strike="noStrike">
                          <a:effectLst/>
                        </a:rPr>
                        <a:t>上师天华</a:t>
                      </a:r>
                      <a:r>
                        <a:rPr lang="en-US" altLang="zh-CN" sz="1000" u="none" strike="noStrike">
                          <a:effectLst/>
                        </a:rPr>
                        <a:t>(2017)8</a:t>
                      </a:r>
                      <a:r>
                        <a:rPr lang="zh-CN" altLang="en-US" sz="1000" u="none" strike="noStrike">
                          <a:effectLst/>
                        </a:rPr>
                        <a:t>号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2017</a:t>
                      </a:r>
                      <a:r>
                        <a:rPr lang="zh-CN" altLang="en-US" sz="1000" u="none" strike="noStrike">
                          <a:effectLst/>
                        </a:rPr>
                        <a:t>级学生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61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5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>
                          <a:effectLst/>
                        </a:rPr>
                        <a:t>艺术类专业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28000</a:t>
                      </a:r>
                      <a:r>
                        <a:rPr lang="zh-CN" altLang="en-US" sz="1000" u="none" strike="noStrike" dirty="0">
                          <a:effectLst/>
                        </a:rPr>
                        <a:t>元</a:t>
                      </a:r>
                      <a:r>
                        <a:rPr lang="en-US" altLang="zh-CN" sz="1000" u="none" strike="noStrike" dirty="0">
                          <a:effectLst/>
                        </a:rPr>
                        <a:t>/</a:t>
                      </a:r>
                      <a:r>
                        <a:rPr lang="zh-CN" altLang="en-US" sz="1000" u="none" strike="noStrike" dirty="0">
                          <a:effectLst/>
                        </a:rPr>
                        <a:t>学年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61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6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国际课程合作普通类专业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36000</a:t>
                      </a:r>
                      <a:r>
                        <a:rPr lang="zh-CN" altLang="en-US" sz="1000" u="none" strike="noStrike" dirty="0">
                          <a:effectLst/>
                        </a:rPr>
                        <a:t>元</a:t>
                      </a:r>
                      <a:r>
                        <a:rPr lang="en-US" altLang="zh-CN" sz="1000" u="none" strike="noStrike" dirty="0">
                          <a:effectLst/>
                        </a:rPr>
                        <a:t>/</a:t>
                      </a:r>
                      <a:r>
                        <a:rPr lang="zh-CN" altLang="en-US" sz="1000" u="none" strike="noStrike" dirty="0">
                          <a:effectLst/>
                        </a:rPr>
                        <a:t>学年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042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7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艺术类专业</a:t>
                      </a:r>
                      <a:br>
                        <a:rPr lang="zh-CN" altLang="en-US" sz="1000" u="none" strike="noStrike" dirty="0">
                          <a:effectLst/>
                        </a:rPr>
                      </a:br>
                      <a:r>
                        <a:rPr lang="zh-CN" altLang="en-US" sz="1000" u="none" strike="noStrike" dirty="0">
                          <a:effectLst/>
                        </a:rPr>
                        <a:t>双语教学</a:t>
                      </a:r>
                      <a:r>
                        <a:rPr lang="en-US" altLang="zh-CN" sz="1000" u="none" strike="noStrike" dirty="0">
                          <a:effectLst/>
                        </a:rPr>
                        <a:t>(</a:t>
                      </a:r>
                      <a:r>
                        <a:rPr lang="zh-CN" altLang="en-US" sz="1000" u="none" strike="noStrike" dirty="0">
                          <a:effectLst/>
                        </a:rPr>
                        <a:t>国际课程合作</a:t>
                      </a:r>
                      <a:r>
                        <a:rPr lang="en-US" altLang="zh-CN" sz="1000" u="none" strike="noStrike" dirty="0">
                          <a:effectLst/>
                        </a:rPr>
                        <a:t>)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48000</a:t>
                      </a:r>
                      <a:r>
                        <a:rPr lang="zh-CN" altLang="en-US" sz="1000" u="none" strike="noStrike" dirty="0">
                          <a:effectLst/>
                        </a:rPr>
                        <a:t>元</a:t>
                      </a:r>
                      <a:r>
                        <a:rPr lang="en-US" altLang="zh-CN" sz="1000" u="none" strike="noStrike" dirty="0">
                          <a:effectLst/>
                        </a:rPr>
                        <a:t>/</a:t>
                      </a:r>
                      <a:r>
                        <a:rPr lang="zh-CN" altLang="en-US" sz="1000" u="none" strike="noStrike" dirty="0">
                          <a:effectLst/>
                        </a:rPr>
                        <a:t>学年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61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8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中外合作专业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48000</a:t>
                      </a:r>
                      <a:r>
                        <a:rPr lang="zh-CN" altLang="en-US" sz="1000" u="none" strike="noStrike" dirty="0">
                          <a:effectLst/>
                        </a:rPr>
                        <a:t>元</a:t>
                      </a:r>
                      <a:r>
                        <a:rPr lang="en-US" altLang="zh-CN" sz="1000" u="none" strike="noStrike" dirty="0">
                          <a:effectLst/>
                        </a:rPr>
                        <a:t>/</a:t>
                      </a:r>
                      <a:r>
                        <a:rPr lang="zh-CN" altLang="en-US" sz="1000" u="none" strike="noStrike" dirty="0">
                          <a:effectLst/>
                        </a:rPr>
                        <a:t>学年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61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9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普通类专业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25000</a:t>
                      </a:r>
                      <a:r>
                        <a:rPr lang="zh-CN" altLang="en-US" sz="1000" u="none" strike="noStrike" dirty="0">
                          <a:effectLst/>
                        </a:rPr>
                        <a:t>元</a:t>
                      </a:r>
                      <a:r>
                        <a:rPr lang="en-US" altLang="zh-CN" sz="1000" u="none" strike="noStrike" dirty="0">
                          <a:effectLst/>
                        </a:rPr>
                        <a:t>/</a:t>
                      </a:r>
                      <a:r>
                        <a:rPr lang="zh-CN" altLang="en-US" sz="1000" u="none" strike="noStrike" dirty="0">
                          <a:effectLst/>
                        </a:rPr>
                        <a:t>学年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沪教委民</a:t>
                      </a:r>
                      <a:r>
                        <a:rPr lang="en-US" altLang="zh-CN" sz="1000" u="none" strike="noStrike" dirty="0">
                          <a:effectLst/>
                        </a:rPr>
                        <a:t>(2015)4</a:t>
                      </a:r>
                      <a:r>
                        <a:rPr lang="zh-CN" altLang="en-US" sz="1000" u="none" strike="noStrike" dirty="0">
                          <a:effectLst/>
                        </a:rPr>
                        <a:t>号</a:t>
                      </a:r>
                      <a:br>
                        <a:rPr lang="zh-CN" altLang="en-US" sz="1000" u="none" strike="noStrike" dirty="0">
                          <a:effectLst/>
                        </a:rPr>
                      </a:br>
                      <a:r>
                        <a:rPr lang="zh-CN" altLang="en-US" sz="1000" u="none" strike="noStrike" dirty="0">
                          <a:effectLst/>
                        </a:rPr>
                        <a:t>上师天华</a:t>
                      </a:r>
                      <a:r>
                        <a:rPr lang="en-US" altLang="zh-CN" sz="1000" u="none" strike="noStrike" dirty="0">
                          <a:effectLst/>
                        </a:rPr>
                        <a:t>(2018)7</a:t>
                      </a:r>
                      <a:r>
                        <a:rPr lang="zh-CN" altLang="en-US" sz="1000" u="none" strike="noStrike" dirty="0">
                          <a:effectLst/>
                        </a:rPr>
                        <a:t>号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2018</a:t>
                      </a:r>
                      <a:r>
                        <a:rPr lang="zh-CN" altLang="en-US" sz="1000" u="none" strike="noStrike">
                          <a:effectLst/>
                        </a:rPr>
                        <a:t>级学生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61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10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>
                          <a:effectLst/>
                        </a:rPr>
                        <a:t>艺术类专业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28000</a:t>
                      </a:r>
                      <a:r>
                        <a:rPr lang="zh-CN" altLang="en-US" sz="1000" u="none" strike="noStrike" dirty="0">
                          <a:effectLst/>
                        </a:rPr>
                        <a:t>元</a:t>
                      </a:r>
                      <a:r>
                        <a:rPr lang="en-US" altLang="zh-CN" sz="1000" u="none" strike="noStrike" dirty="0">
                          <a:effectLst/>
                        </a:rPr>
                        <a:t>/</a:t>
                      </a:r>
                      <a:r>
                        <a:rPr lang="zh-CN" altLang="en-US" sz="1000" u="none" strike="noStrike" dirty="0">
                          <a:effectLst/>
                        </a:rPr>
                        <a:t>学年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042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11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>
                          <a:effectLst/>
                        </a:rPr>
                        <a:t>普通类专业</a:t>
                      </a:r>
                      <a:br>
                        <a:rPr lang="zh-CN" altLang="en-US" sz="1000" u="none" strike="noStrike">
                          <a:effectLst/>
                        </a:rPr>
                      </a:br>
                      <a:r>
                        <a:rPr lang="zh-CN" altLang="en-US" sz="1000" u="none" strike="noStrike">
                          <a:effectLst/>
                        </a:rPr>
                        <a:t>双语教学</a:t>
                      </a:r>
                      <a:r>
                        <a:rPr lang="en-US" altLang="zh-CN" sz="1000" u="none" strike="noStrike">
                          <a:effectLst/>
                        </a:rPr>
                        <a:t>(</a:t>
                      </a:r>
                      <a:r>
                        <a:rPr lang="zh-CN" altLang="en-US" sz="1000" u="none" strike="noStrike">
                          <a:effectLst/>
                        </a:rPr>
                        <a:t>国际课程合作</a:t>
                      </a:r>
                      <a:r>
                        <a:rPr lang="en-US" altLang="zh-CN" sz="1000" u="none" strike="noStrike">
                          <a:effectLst/>
                        </a:rPr>
                        <a:t>)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36000</a:t>
                      </a:r>
                      <a:r>
                        <a:rPr lang="zh-CN" altLang="en-US" sz="1000" u="none" strike="noStrike" dirty="0">
                          <a:effectLst/>
                        </a:rPr>
                        <a:t>元</a:t>
                      </a:r>
                      <a:r>
                        <a:rPr lang="en-US" altLang="zh-CN" sz="1000" u="none" strike="noStrike" dirty="0">
                          <a:effectLst/>
                        </a:rPr>
                        <a:t>/</a:t>
                      </a:r>
                      <a:r>
                        <a:rPr lang="zh-CN" altLang="en-US" sz="1000" u="none" strike="noStrike" dirty="0">
                          <a:effectLst/>
                        </a:rPr>
                        <a:t>学年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042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12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>
                          <a:effectLst/>
                        </a:rPr>
                        <a:t>艺术类、教育类专业</a:t>
                      </a:r>
                      <a:br>
                        <a:rPr lang="zh-CN" altLang="en-US" sz="1000" u="none" strike="noStrike">
                          <a:effectLst/>
                        </a:rPr>
                      </a:br>
                      <a:r>
                        <a:rPr lang="zh-CN" altLang="en-US" sz="1000" u="none" strike="noStrike">
                          <a:effectLst/>
                        </a:rPr>
                        <a:t>双语教学</a:t>
                      </a:r>
                      <a:r>
                        <a:rPr lang="en-US" altLang="zh-CN" sz="1000" u="none" strike="noStrike">
                          <a:effectLst/>
                        </a:rPr>
                        <a:t>(</a:t>
                      </a:r>
                      <a:r>
                        <a:rPr lang="zh-CN" altLang="en-US" sz="1000" u="none" strike="noStrike">
                          <a:effectLst/>
                        </a:rPr>
                        <a:t>国际课程合作</a:t>
                      </a:r>
                      <a:r>
                        <a:rPr lang="en-US" altLang="zh-CN" sz="1000" u="none" strike="noStrike">
                          <a:effectLst/>
                        </a:rPr>
                        <a:t>)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48000</a:t>
                      </a:r>
                      <a:r>
                        <a:rPr lang="zh-CN" altLang="en-US" sz="1000" u="none" strike="noStrike" dirty="0">
                          <a:effectLst/>
                        </a:rPr>
                        <a:t>元</a:t>
                      </a:r>
                      <a:r>
                        <a:rPr lang="en-US" altLang="zh-CN" sz="1000" u="none" strike="noStrike" dirty="0">
                          <a:effectLst/>
                        </a:rPr>
                        <a:t>/</a:t>
                      </a:r>
                      <a:r>
                        <a:rPr lang="zh-CN" altLang="en-US" sz="1000" u="none" strike="noStrike" dirty="0">
                          <a:effectLst/>
                        </a:rPr>
                        <a:t>学年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561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13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中外合作专业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48000</a:t>
                      </a:r>
                      <a:r>
                        <a:rPr lang="zh-CN" altLang="en-US" sz="1000" u="none" strike="noStrike" dirty="0">
                          <a:effectLst/>
                        </a:rPr>
                        <a:t>元</a:t>
                      </a:r>
                      <a:r>
                        <a:rPr lang="en-US" altLang="zh-CN" sz="1000" u="none" strike="noStrike" dirty="0">
                          <a:effectLst/>
                        </a:rPr>
                        <a:t>/</a:t>
                      </a:r>
                      <a:r>
                        <a:rPr lang="zh-CN" altLang="en-US" sz="1000" u="none" strike="noStrike" dirty="0">
                          <a:effectLst/>
                        </a:rPr>
                        <a:t>学年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61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14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>
                          <a:effectLst/>
                        </a:rPr>
                        <a:t>普通类专业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29500</a:t>
                      </a:r>
                      <a:r>
                        <a:rPr lang="zh-CN" altLang="en-US" sz="1000" u="none" strike="noStrike">
                          <a:effectLst/>
                        </a:rPr>
                        <a:t>元</a:t>
                      </a:r>
                      <a:r>
                        <a:rPr lang="en-US" altLang="zh-CN" sz="1000" u="none" strike="noStrike">
                          <a:effectLst/>
                        </a:rPr>
                        <a:t>/</a:t>
                      </a:r>
                      <a:r>
                        <a:rPr lang="zh-CN" altLang="en-US" sz="1000" u="none" strike="noStrike">
                          <a:effectLst/>
                        </a:rPr>
                        <a:t>学年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沪教委民</a:t>
                      </a:r>
                      <a:r>
                        <a:rPr lang="en-US" altLang="zh-CN" sz="1000" u="none" strike="noStrike" dirty="0">
                          <a:effectLst/>
                        </a:rPr>
                        <a:t>(2015)4</a:t>
                      </a:r>
                      <a:r>
                        <a:rPr lang="zh-CN" altLang="en-US" sz="1000" u="none" strike="noStrike" dirty="0">
                          <a:effectLst/>
                        </a:rPr>
                        <a:t>号</a:t>
                      </a:r>
                      <a:br>
                        <a:rPr lang="zh-CN" altLang="en-US" sz="1000" u="none" strike="noStrike" dirty="0">
                          <a:effectLst/>
                        </a:rPr>
                      </a:br>
                      <a:r>
                        <a:rPr lang="zh-CN" altLang="en-US" sz="1000" u="none" strike="noStrike" dirty="0">
                          <a:effectLst/>
                        </a:rPr>
                        <a:t>上师天华</a:t>
                      </a:r>
                      <a:r>
                        <a:rPr lang="en-US" altLang="zh-CN" sz="1000" u="none" strike="noStrike" dirty="0">
                          <a:effectLst/>
                        </a:rPr>
                        <a:t>(2018)56</a:t>
                      </a:r>
                      <a:r>
                        <a:rPr lang="zh-CN" altLang="en-US" sz="1000" u="none" strike="noStrike" dirty="0">
                          <a:effectLst/>
                        </a:rPr>
                        <a:t>号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2019</a:t>
                      </a:r>
                      <a:r>
                        <a:rPr lang="zh-CN" altLang="en-US" sz="1000" u="none" strike="noStrike" dirty="0">
                          <a:effectLst/>
                        </a:rPr>
                        <a:t>级学生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561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15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>
                          <a:effectLst/>
                        </a:rPr>
                        <a:t>艺术类专业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36000</a:t>
                      </a:r>
                      <a:r>
                        <a:rPr lang="zh-CN" altLang="en-US" sz="1000" u="none" strike="noStrike" dirty="0">
                          <a:effectLst/>
                        </a:rPr>
                        <a:t>元</a:t>
                      </a:r>
                      <a:r>
                        <a:rPr lang="en-US" altLang="zh-CN" sz="1000" u="none" strike="noStrike" dirty="0">
                          <a:effectLst/>
                        </a:rPr>
                        <a:t>/</a:t>
                      </a:r>
                      <a:r>
                        <a:rPr lang="zh-CN" altLang="en-US" sz="1000" u="none" strike="noStrike" dirty="0">
                          <a:effectLst/>
                        </a:rPr>
                        <a:t>学年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042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16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>
                          <a:effectLst/>
                        </a:rPr>
                        <a:t>语言类、工科类、经济管理类专业</a:t>
                      </a:r>
                      <a:br>
                        <a:rPr lang="zh-CN" altLang="en-US" sz="1000" u="none" strike="noStrike">
                          <a:effectLst/>
                        </a:rPr>
                      </a:br>
                      <a:r>
                        <a:rPr lang="zh-CN" altLang="en-US" sz="1000" u="none" strike="noStrike">
                          <a:effectLst/>
                        </a:rPr>
                        <a:t>双语教学</a:t>
                      </a:r>
                      <a:r>
                        <a:rPr lang="en-US" altLang="zh-CN" sz="1000" u="none" strike="noStrike">
                          <a:effectLst/>
                        </a:rPr>
                        <a:t>(</a:t>
                      </a:r>
                      <a:r>
                        <a:rPr lang="zh-CN" altLang="en-US" sz="1000" u="none" strike="noStrike">
                          <a:effectLst/>
                        </a:rPr>
                        <a:t>国际课程合作</a:t>
                      </a:r>
                      <a:r>
                        <a:rPr lang="en-US" altLang="zh-CN" sz="1000" u="none" strike="noStrike">
                          <a:effectLst/>
                        </a:rPr>
                        <a:t>)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45000</a:t>
                      </a:r>
                      <a:r>
                        <a:rPr lang="zh-CN" altLang="en-US" sz="1000" u="none" strike="noStrike" dirty="0">
                          <a:effectLst/>
                        </a:rPr>
                        <a:t>元</a:t>
                      </a:r>
                      <a:r>
                        <a:rPr lang="en-US" altLang="zh-CN" sz="1000" u="none" strike="noStrike" dirty="0">
                          <a:effectLst/>
                        </a:rPr>
                        <a:t>/</a:t>
                      </a:r>
                      <a:r>
                        <a:rPr lang="zh-CN" altLang="en-US" sz="1000" u="none" strike="noStrike" dirty="0">
                          <a:effectLst/>
                        </a:rPr>
                        <a:t>学年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3042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17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>
                          <a:effectLst/>
                        </a:rPr>
                        <a:t>艺术类、健康类、教育类专业</a:t>
                      </a:r>
                      <a:br>
                        <a:rPr lang="zh-CN" altLang="en-US" sz="1000" u="none" strike="noStrike">
                          <a:effectLst/>
                        </a:rPr>
                      </a:br>
                      <a:r>
                        <a:rPr lang="zh-CN" altLang="en-US" sz="1000" u="none" strike="noStrike">
                          <a:effectLst/>
                        </a:rPr>
                        <a:t>双语教学</a:t>
                      </a:r>
                      <a:r>
                        <a:rPr lang="en-US" altLang="zh-CN" sz="1000" u="none" strike="noStrike">
                          <a:effectLst/>
                        </a:rPr>
                        <a:t>(</a:t>
                      </a:r>
                      <a:r>
                        <a:rPr lang="zh-CN" altLang="en-US" sz="1000" u="none" strike="noStrike">
                          <a:effectLst/>
                        </a:rPr>
                        <a:t>国际课程合作</a:t>
                      </a:r>
                      <a:r>
                        <a:rPr lang="en-US" altLang="zh-CN" sz="1000" u="none" strike="noStrike">
                          <a:effectLst/>
                        </a:rPr>
                        <a:t>)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60000</a:t>
                      </a:r>
                      <a:r>
                        <a:rPr lang="zh-CN" altLang="en-US" sz="1000" u="none" strike="noStrike" dirty="0">
                          <a:effectLst/>
                        </a:rPr>
                        <a:t>元</a:t>
                      </a:r>
                      <a:r>
                        <a:rPr lang="en-US" altLang="zh-CN" sz="1000" u="none" strike="noStrike" dirty="0">
                          <a:effectLst/>
                        </a:rPr>
                        <a:t>/</a:t>
                      </a:r>
                      <a:r>
                        <a:rPr lang="zh-CN" altLang="en-US" sz="1000" u="none" strike="noStrike" dirty="0">
                          <a:effectLst/>
                        </a:rPr>
                        <a:t>学年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561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18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中外合作专业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60000</a:t>
                      </a:r>
                      <a:r>
                        <a:rPr lang="zh-CN" altLang="en-US" sz="1000" u="none" strike="noStrike" dirty="0">
                          <a:effectLst/>
                        </a:rPr>
                        <a:t>元</a:t>
                      </a:r>
                      <a:r>
                        <a:rPr lang="en-US" altLang="zh-CN" sz="1000" u="none" strike="noStrike" dirty="0">
                          <a:effectLst/>
                        </a:rPr>
                        <a:t>/</a:t>
                      </a:r>
                      <a:r>
                        <a:rPr lang="zh-CN" altLang="en-US" sz="1000" u="none" strike="noStrike" dirty="0">
                          <a:effectLst/>
                        </a:rPr>
                        <a:t>学年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799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19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各类专业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转入专业</a:t>
                      </a:r>
                      <a:br>
                        <a:rPr lang="zh-CN" altLang="en-US" sz="1000" u="none" strike="noStrike" dirty="0">
                          <a:effectLst/>
                        </a:rPr>
                      </a:br>
                      <a:r>
                        <a:rPr lang="zh-CN" altLang="en-US" sz="1000" u="none" strike="noStrike" dirty="0">
                          <a:effectLst/>
                        </a:rPr>
                        <a:t>当年学费标准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沪教委民</a:t>
                      </a:r>
                      <a:r>
                        <a:rPr lang="en-US" altLang="zh-CN" sz="1000" u="none" strike="noStrike" dirty="0">
                          <a:effectLst/>
                        </a:rPr>
                        <a:t>(2015)4</a:t>
                      </a:r>
                      <a:r>
                        <a:rPr lang="zh-CN" altLang="en-US" sz="1000" u="none" strike="noStrike" dirty="0">
                          <a:effectLst/>
                        </a:rPr>
                        <a:t>号</a:t>
                      </a:r>
                      <a:br>
                        <a:rPr lang="zh-CN" altLang="en-US" sz="1000" u="none" strike="noStrike" dirty="0">
                          <a:effectLst/>
                        </a:rPr>
                      </a:br>
                      <a:r>
                        <a:rPr lang="zh-CN" altLang="en-US" sz="1000" u="none" strike="noStrike" dirty="0">
                          <a:effectLst/>
                        </a:rPr>
                        <a:t>上师天华</a:t>
                      </a:r>
                      <a:r>
                        <a:rPr lang="en-US" altLang="zh-CN" sz="1000" u="none" strike="noStrike" dirty="0">
                          <a:effectLst/>
                        </a:rPr>
                        <a:t>(2019)37</a:t>
                      </a:r>
                      <a:r>
                        <a:rPr lang="zh-CN" altLang="en-US" sz="1000" u="none" strike="noStrike" dirty="0">
                          <a:effectLst/>
                        </a:rPr>
                        <a:t>号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转专业学生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5666" marR="5666" marT="5666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</a:tbl>
          </a:graphicData>
        </a:graphic>
      </p:graphicFrame>
      <p:sp>
        <p:nvSpPr>
          <p:cNvPr id="2" name="椭圆 1">
            <a:extLst>
              <a:ext uri="{FF2B5EF4-FFF2-40B4-BE49-F238E27FC236}">
                <a16:creationId xmlns:a16="http://schemas.microsoft.com/office/drawing/2014/main" xmlns="" id="{49A86A33-6F11-45D5-BBB4-DF9252D7EAF5}"/>
              </a:ext>
            </a:extLst>
          </p:cNvPr>
          <p:cNvSpPr/>
          <p:nvPr/>
        </p:nvSpPr>
        <p:spPr>
          <a:xfrm>
            <a:off x="11668099" y="6482443"/>
            <a:ext cx="356195" cy="356195"/>
          </a:xfrm>
          <a:prstGeom prst="ellipse">
            <a:avLst/>
          </a:prstGeom>
          <a:solidFill>
            <a:srgbClr val="015198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92480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9000">
        <p:wipe/>
      </p:transition>
    </mc:Choice>
    <mc:Fallback xmlns="">
      <p:transition spd="slow" advTm="9000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061" y="0"/>
            <a:ext cx="8685878" cy="68580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91"/>
          <a:stretch/>
        </p:blipFill>
        <p:spPr>
          <a:xfrm>
            <a:off x="10176095" y="0"/>
            <a:ext cx="2015906" cy="68580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6361"/>
          <a:stretch/>
        </p:blipFill>
        <p:spPr>
          <a:xfrm>
            <a:off x="0" y="0"/>
            <a:ext cx="1753062" cy="6858000"/>
          </a:xfrm>
          <a:prstGeom prst="rect">
            <a:avLst/>
          </a:prstGeom>
        </p:spPr>
      </p:pic>
      <p:sp>
        <p:nvSpPr>
          <p:cNvPr id="12" name="圆角矩形 11"/>
          <p:cNvSpPr/>
          <p:nvPr/>
        </p:nvSpPr>
        <p:spPr>
          <a:xfrm>
            <a:off x="255070" y="642833"/>
            <a:ext cx="11681861" cy="5702967"/>
          </a:xfrm>
          <a:prstGeom prst="roundRect">
            <a:avLst>
              <a:gd name="adj" fmla="val 1961"/>
            </a:avLst>
          </a:prstGeom>
          <a:solidFill>
            <a:srgbClr val="FFFFFF"/>
          </a:solidFill>
          <a:ln w="76200">
            <a:solidFill>
              <a:srgbClr val="76C5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230245"/>
              </p:ext>
            </p:extLst>
          </p:nvPr>
        </p:nvGraphicFramePr>
        <p:xfrm>
          <a:off x="651000" y="707913"/>
          <a:ext cx="10890000" cy="5571441"/>
        </p:xfrm>
        <a:graphic>
          <a:graphicData uri="http://schemas.openxmlformats.org/drawingml/2006/table">
            <a:tbl>
              <a:tblPr firstRow="1">
                <a:tableStyleId>{7DF18680-E054-41AD-8BC1-D1AEF772440D}</a:tableStyleId>
              </a:tblPr>
              <a:tblGrid>
                <a:gridCol w="748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25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040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927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536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9764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7892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30960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000" u="none" strike="noStrike" kern="1200" dirty="0">
                          <a:effectLst/>
                        </a:rPr>
                        <a:t>序号</a:t>
                      </a:r>
                      <a:endParaRPr lang="zh-CN" altLang="en-US" sz="10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041" marR="7041" marT="7041" marB="0" anchor="ctr">
                    <a:lnR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000" u="none" strike="noStrike" kern="1200" dirty="0">
                          <a:effectLst/>
                        </a:rPr>
                        <a:t>收费类别</a:t>
                      </a:r>
                      <a:endParaRPr lang="zh-CN" altLang="en-US" sz="10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000" u="none" strike="noStrike" kern="1200" dirty="0">
                          <a:effectLst/>
                        </a:rPr>
                        <a:t>收费项目</a:t>
                      </a:r>
                      <a:endParaRPr lang="zh-CN" altLang="en-US" sz="10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000" u="none" strike="noStrike" kern="1200" dirty="0">
                          <a:effectLst/>
                        </a:rPr>
                        <a:t>收费范围</a:t>
                      </a:r>
                      <a:endParaRPr lang="zh-CN" altLang="en-US" sz="10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000" u="none" strike="noStrike" kern="1200" dirty="0">
                          <a:effectLst/>
                        </a:rPr>
                        <a:t>收费标准</a:t>
                      </a:r>
                      <a:endParaRPr lang="zh-CN" altLang="en-US" sz="10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000" u="none" strike="noStrike" kern="1200" dirty="0">
                          <a:effectLst/>
                        </a:rPr>
                        <a:t>收费依据</a:t>
                      </a:r>
                      <a:br>
                        <a:rPr lang="zh-CN" altLang="en-US" sz="1000" u="none" strike="noStrike" kern="1200" dirty="0">
                          <a:effectLst/>
                        </a:rPr>
                      </a:br>
                      <a:r>
                        <a:rPr lang="en-US" altLang="zh-CN" sz="1000" u="none" strike="noStrike" kern="1200" dirty="0">
                          <a:effectLst/>
                        </a:rPr>
                        <a:t>(</a:t>
                      </a:r>
                      <a:r>
                        <a:rPr lang="zh-CN" altLang="en-US" sz="1000" u="none" strike="noStrike" kern="1200" dirty="0">
                          <a:effectLst/>
                        </a:rPr>
                        <a:t>批文机关及文号</a:t>
                      </a:r>
                      <a:r>
                        <a:rPr lang="en-US" altLang="zh-CN" sz="1000" u="none" strike="noStrike" kern="1200" dirty="0">
                          <a:effectLst/>
                        </a:rPr>
                        <a:t>)</a:t>
                      </a:r>
                      <a:endParaRPr lang="en-US" altLang="zh-CN" sz="10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000" u="none" strike="noStrike" kern="1200" dirty="0">
                          <a:effectLst/>
                        </a:rPr>
                        <a:t>备注</a:t>
                      </a:r>
                      <a:endParaRPr lang="zh-CN" altLang="en-US" sz="10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effectLst/>
                        </a:rPr>
                        <a:t>20</a:t>
                      </a:r>
                      <a:endParaRPr lang="en-US" altLang="zh-CN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7041" marR="7041" marT="7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本科学费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学分学费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重新学习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245</a:t>
                      </a:r>
                      <a:r>
                        <a:rPr lang="zh-CN" altLang="en-US" sz="1000" u="none" strike="noStrike" dirty="0">
                          <a:effectLst/>
                        </a:rPr>
                        <a:t>元</a:t>
                      </a:r>
                      <a:r>
                        <a:rPr lang="en-US" altLang="zh-CN" sz="1000" u="none" strike="noStrike" dirty="0">
                          <a:effectLst/>
                        </a:rPr>
                        <a:t>/</a:t>
                      </a:r>
                      <a:r>
                        <a:rPr lang="zh-CN" altLang="en-US" sz="1000" u="none" strike="noStrike" dirty="0">
                          <a:effectLst/>
                        </a:rPr>
                        <a:t>学分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沪教委民</a:t>
                      </a:r>
                      <a:r>
                        <a:rPr lang="en-US" altLang="zh-CN" sz="1000" u="none" strike="noStrike" dirty="0">
                          <a:effectLst/>
                        </a:rPr>
                        <a:t>(2015)4</a:t>
                      </a:r>
                      <a:r>
                        <a:rPr lang="zh-CN" altLang="en-US" sz="1000" u="none" strike="noStrike" dirty="0">
                          <a:effectLst/>
                        </a:rPr>
                        <a:t>号</a:t>
                      </a:r>
                      <a:br>
                        <a:rPr lang="zh-CN" altLang="en-US" sz="1000" u="none" strike="noStrike" dirty="0">
                          <a:effectLst/>
                        </a:rPr>
                      </a:br>
                      <a:r>
                        <a:rPr lang="zh-CN" altLang="en-US" sz="1000" u="none" strike="noStrike" dirty="0">
                          <a:effectLst/>
                        </a:rPr>
                        <a:t>上师天华</a:t>
                      </a:r>
                      <a:r>
                        <a:rPr lang="en-US" altLang="zh-CN" sz="1000" u="none" strike="noStrike" dirty="0">
                          <a:effectLst/>
                        </a:rPr>
                        <a:t>(2019)37</a:t>
                      </a:r>
                      <a:r>
                        <a:rPr lang="zh-CN" altLang="en-US" sz="1000" u="none" strike="noStrike" dirty="0">
                          <a:effectLst/>
                        </a:rPr>
                        <a:t>号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2016</a:t>
                      </a:r>
                      <a:r>
                        <a:rPr lang="zh-CN" altLang="en-US" sz="1000" u="none" strike="noStrike" dirty="0">
                          <a:effectLst/>
                        </a:rPr>
                        <a:t>级</a:t>
                      </a:r>
                      <a:r>
                        <a:rPr lang="en-US" altLang="zh-CN" sz="1000" u="none" strike="noStrike" dirty="0">
                          <a:effectLst/>
                        </a:rPr>
                        <a:t>-2018</a:t>
                      </a:r>
                      <a:r>
                        <a:rPr lang="zh-CN" altLang="en-US" sz="1000" u="none" strike="noStrike" dirty="0">
                          <a:effectLst/>
                        </a:rPr>
                        <a:t>级学生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effectLst/>
                        </a:rPr>
                        <a:t>21</a:t>
                      </a:r>
                      <a:endParaRPr lang="en-US" altLang="zh-CN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7041" marR="7041" marT="7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280</a:t>
                      </a:r>
                      <a:r>
                        <a:rPr lang="zh-CN" altLang="en-US" sz="1000" u="none" strike="noStrike" dirty="0">
                          <a:effectLst/>
                        </a:rPr>
                        <a:t>元</a:t>
                      </a:r>
                      <a:r>
                        <a:rPr lang="en-US" altLang="zh-CN" sz="1000" u="none" strike="noStrike" dirty="0">
                          <a:effectLst/>
                        </a:rPr>
                        <a:t>/</a:t>
                      </a:r>
                      <a:r>
                        <a:rPr lang="zh-CN" altLang="en-US" sz="1000" u="none" strike="noStrike" dirty="0">
                          <a:effectLst/>
                        </a:rPr>
                        <a:t>学分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2019</a:t>
                      </a:r>
                      <a:r>
                        <a:rPr lang="zh-CN" altLang="en-US" sz="1000" u="none" strike="noStrike">
                          <a:effectLst/>
                        </a:rPr>
                        <a:t>级学生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effectLst/>
                        </a:rPr>
                        <a:t>22</a:t>
                      </a:r>
                      <a:endParaRPr lang="en-US" altLang="zh-CN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7041" marR="7041" marT="7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重做毕业环节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120</a:t>
                      </a:r>
                      <a:r>
                        <a:rPr lang="zh-CN" altLang="en-US" sz="1000" u="none" strike="noStrike" dirty="0">
                          <a:effectLst/>
                        </a:rPr>
                        <a:t>元</a:t>
                      </a:r>
                      <a:r>
                        <a:rPr lang="en-US" altLang="zh-CN" sz="1000" u="none" strike="noStrike" dirty="0">
                          <a:effectLst/>
                        </a:rPr>
                        <a:t>/</a:t>
                      </a:r>
                      <a:r>
                        <a:rPr lang="zh-CN" altLang="en-US" sz="1000" u="none" strike="noStrike" dirty="0">
                          <a:effectLst/>
                        </a:rPr>
                        <a:t>学分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2016</a:t>
                      </a:r>
                      <a:r>
                        <a:rPr lang="zh-CN" altLang="en-US" sz="1000" u="none" strike="noStrike">
                          <a:effectLst/>
                        </a:rPr>
                        <a:t>级</a:t>
                      </a:r>
                      <a:r>
                        <a:rPr lang="en-US" altLang="zh-CN" sz="1000" u="none" strike="noStrike">
                          <a:effectLst/>
                        </a:rPr>
                        <a:t>-2018</a:t>
                      </a:r>
                      <a:r>
                        <a:rPr lang="zh-CN" altLang="en-US" sz="1000" u="none" strike="noStrike">
                          <a:effectLst/>
                        </a:rPr>
                        <a:t>级学生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effectLst/>
                        </a:rPr>
                        <a:t>23</a:t>
                      </a:r>
                      <a:endParaRPr lang="en-US" altLang="zh-CN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7041" marR="7041" marT="7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140</a:t>
                      </a:r>
                      <a:r>
                        <a:rPr lang="zh-CN" altLang="en-US" sz="1000" u="none" strike="noStrike" dirty="0">
                          <a:effectLst/>
                        </a:rPr>
                        <a:t>元</a:t>
                      </a:r>
                      <a:r>
                        <a:rPr lang="en-US" altLang="zh-CN" sz="1000" u="none" strike="noStrike" dirty="0">
                          <a:effectLst/>
                        </a:rPr>
                        <a:t>/</a:t>
                      </a:r>
                      <a:r>
                        <a:rPr lang="zh-CN" altLang="en-US" sz="1000" u="none" strike="noStrike" dirty="0">
                          <a:effectLst/>
                        </a:rPr>
                        <a:t>学分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2019</a:t>
                      </a:r>
                      <a:r>
                        <a:rPr lang="zh-CN" altLang="en-US" sz="1000" u="none" strike="noStrike" dirty="0">
                          <a:effectLst/>
                        </a:rPr>
                        <a:t>级学生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effectLst/>
                        </a:rPr>
                        <a:t>24</a:t>
                      </a:r>
                      <a:endParaRPr lang="en-US" altLang="zh-CN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7041" marR="7041" marT="7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辅修、延期毕业补修、</a:t>
                      </a:r>
                      <a:endParaRPr lang="en-US" altLang="zh-CN" sz="1000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跨专业修续计划外课程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245</a:t>
                      </a:r>
                      <a:r>
                        <a:rPr lang="zh-CN" altLang="en-US" sz="1000" u="none" strike="noStrike" dirty="0">
                          <a:effectLst/>
                        </a:rPr>
                        <a:t>元</a:t>
                      </a:r>
                      <a:r>
                        <a:rPr lang="en-US" altLang="zh-CN" sz="1000" u="none" strike="noStrike" dirty="0">
                          <a:effectLst/>
                        </a:rPr>
                        <a:t>/</a:t>
                      </a:r>
                      <a:r>
                        <a:rPr lang="zh-CN" altLang="en-US" sz="1000" u="none" strike="noStrike" dirty="0">
                          <a:effectLst/>
                        </a:rPr>
                        <a:t>学分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2016</a:t>
                      </a:r>
                      <a:r>
                        <a:rPr lang="zh-CN" altLang="en-US" sz="1000" u="none" strike="noStrike" dirty="0">
                          <a:effectLst/>
                        </a:rPr>
                        <a:t>级</a:t>
                      </a:r>
                      <a:r>
                        <a:rPr lang="en-US" altLang="zh-CN" sz="1000" u="none" strike="noStrike" dirty="0">
                          <a:effectLst/>
                        </a:rPr>
                        <a:t>-2018</a:t>
                      </a:r>
                      <a:r>
                        <a:rPr lang="zh-CN" altLang="en-US" sz="1000" u="none" strike="noStrike" dirty="0">
                          <a:effectLst/>
                        </a:rPr>
                        <a:t>级学生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effectLst/>
                        </a:rPr>
                        <a:t>25</a:t>
                      </a:r>
                      <a:endParaRPr lang="en-US" altLang="zh-CN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7041" marR="7041" marT="7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280</a:t>
                      </a:r>
                      <a:r>
                        <a:rPr lang="zh-CN" altLang="en-US" sz="1000" u="none" strike="noStrike" dirty="0">
                          <a:effectLst/>
                        </a:rPr>
                        <a:t>元</a:t>
                      </a:r>
                      <a:r>
                        <a:rPr lang="en-US" altLang="zh-CN" sz="1000" u="none" strike="noStrike" dirty="0">
                          <a:effectLst/>
                        </a:rPr>
                        <a:t>/</a:t>
                      </a:r>
                      <a:r>
                        <a:rPr lang="zh-CN" altLang="en-US" sz="1000" u="none" strike="noStrike" dirty="0">
                          <a:effectLst/>
                        </a:rPr>
                        <a:t>学分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2019</a:t>
                      </a:r>
                      <a:r>
                        <a:rPr lang="zh-CN" altLang="en-US" sz="1000" u="none" strike="noStrike" dirty="0">
                          <a:effectLst/>
                        </a:rPr>
                        <a:t>级学生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672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effectLst/>
                        </a:rPr>
                        <a:t>26</a:t>
                      </a:r>
                      <a:endParaRPr lang="en-US" altLang="zh-CN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7041" marR="7041" marT="7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住宿费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普通类高校住宿费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全日制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3800</a:t>
                      </a:r>
                      <a:r>
                        <a:rPr lang="zh-CN" altLang="en-US" sz="1000" u="none" strike="noStrike" dirty="0">
                          <a:effectLst/>
                        </a:rPr>
                        <a:t>元</a:t>
                      </a:r>
                      <a:r>
                        <a:rPr lang="en-US" altLang="zh-CN" sz="1000" u="none" strike="noStrike" dirty="0">
                          <a:effectLst/>
                        </a:rPr>
                        <a:t>/</a:t>
                      </a:r>
                      <a:r>
                        <a:rPr lang="zh-CN" altLang="en-US" sz="1000" u="none" strike="noStrike" dirty="0">
                          <a:effectLst/>
                        </a:rPr>
                        <a:t>学年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沪教委民</a:t>
                      </a:r>
                      <a:r>
                        <a:rPr lang="en-US" altLang="zh-CN" sz="1000" u="none" strike="noStrike" dirty="0">
                          <a:effectLst/>
                        </a:rPr>
                        <a:t>(2015)4</a:t>
                      </a:r>
                      <a:r>
                        <a:rPr lang="zh-CN" altLang="en-US" sz="1000" u="none" strike="noStrike" dirty="0">
                          <a:effectLst/>
                        </a:rPr>
                        <a:t>号</a:t>
                      </a:r>
                      <a:br>
                        <a:rPr lang="zh-CN" altLang="en-US" sz="1000" u="none" strike="noStrike" dirty="0">
                          <a:effectLst/>
                        </a:rPr>
                      </a:br>
                      <a:r>
                        <a:rPr lang="zh-CN" altLang="en-US" sz="1000" u="none" strike="noStrike" dirty="0">
                          <a:effectLst/>
                        </a:rPr>
                        <a:t>上师天华</a:t>
                      </a:r>
                      <a:r>
                        <a:rPr lang="en-US" altLang="zh-CN" sz="1000" u="none" strike="noStrike" dirty="0">
                          <a:effectLst/>
                        </a:rPr>
                        <a:t>(2015)49</a:t>
                      </a:r>
                      <a:r>
                        <a:rPr lang="zh-CN" altLang="en-US" sz="1000" u="none" strike="noStrike" dirty="0">
                          <a:effectLst/>
                        </a:rPr>
                        <a:t>号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2016</a:t>
                      </a:r>
                      <a:r>
                        <a:rPr lang="zh-CN" altLang="en-US" sz="1000" u="none" strike="noStrike">
                          <a:effectLst/>
                        </a:rPr>
                        <a:t>级</a:t>
                      </a:r>
                      <a:r>
                        <a:rPr lang="en-US" altLang="zh-CN" sz="1000" u="none" strike="noStrike">
                          <a:effectLst/>
                        </a:rPr>
                        <a:t>-2018</a:t>
                      </a:r>
                      <a:r>
                        <a:rPr lang="zh-CN" altLang="en-US" sz="1000" u="none" strike="noStrike">
                          <a:effectLst/>
                        </a:rPr>
                        <a:t>级学生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9672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effectLst/>
                        </a:rPr>
                        <a:t>27</a:t>
                      </a:r>
                      <a:endParaRPr lang="en-US" altLang="zh-CN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7041" marR="7041" marT="7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4800</a:t>
                      </a:r>
                      <a:r>
                        <a:rPr lang="zh-CN" altLang="en-US" sz="1000" u="none" strike="noStrike" dirty="0">
                          <a:effectLst/>
                        </a:rPr>
                        <a:t>元</a:t>
                      </a:r>
                      <a:r>
                        <a:rPr lang="en-US" altLang="zh-CN" sz="1000" u="none" strike="noStrike" dirty="0">
                          <a:effectLst/>
                        </a:rPr>
                        <a:t>/</a:t>
                      </a:r>
                      <a:r>
                        <a:rPr lang="zh-CN" altLang="en-US" sz="1000" u="none" strike="noStrike" dirty="0">
                          <a:effectLst/>
                        </a:rPr>
                        <a:t>学年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沪教委民</a:t>
                      </a:r>
                      <a:r>
                        <a:rPr lang="en-US" altLang="zh-CN" sz="1000" u="none" strike="noStrike" dirty="0">
                          <a:effectLst/>
                        </a:rPr>
                        <a:t>(2015)4</a:t>
                      </a:r>
                      <a:r>
                        <a:rPr lang="zh-CN" altLang="en-US" sz="1000" u="none" strike="noStrike" dirty="0">
                          <a:effectLst/>
                        </a:rPr>
                        <a:t>号</a:t>
                      </a:r>
                      <a:br>
                        <a:rPr lang="zh-CN" altLang="en-US" sz="1000" u="none" strike="noStrike" dirty="0">
                          <a:effectLst/>
                        </a:rPr>
                      </a:br>
                      <a:r>
                        <a:rPr lang="zh-CN" altLang="en-US" sz="1000" u="none" strike="noStrike" dirty="0">
                          <a:effectLst/>
                        </a:rPr>
                        <a:t>上师天华</a:t>
                      </a:r>
                      <a:r>
                        <a:rPr lang="en-US" altLang="zh-CN" sz="1000" u="none" strike="noStrike" dirty="0">
                          <a:effectLst/>
                        </a:rPr>
                        <a:t>(2018)56</a:t>
                      </a:r>
                      <a:r>
                        <a:rPr lang="zh-CN" altLang="en-US" sz="1000" u="none" strike="noStrike" dirty="0">
                          <a:effectLst/>
                        </a:rPr>
                        <a:t>号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2019</a:t>
                      </a:r>
                      <a:r>
                        <a:rPr lang="zh-CN" altLang="en-US" sz="1000" u="none" strike="noStrike" dirty="0">
                          <a:effectLst/>
                        </a:rPr>
                        <a:t>级学生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9672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effectLst/>
                        </a:rPr>
                        <a:t>28</a:t>
                      </a:r>
                      <a:endParaRPr lang="en-US" altLang="zh-CN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7041" marR="7041" marT="7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>
                          <a:effectLst/>
                        </a:rPr>
                        <a:t>报考费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>
                          <a:effectLst/>
                        </a:rPr>
                        <a:t>三校生报名考试费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考生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报名费：</a:t>
                      </a:r>
                      <a:r>
                        <a:rPr lang="en-US" altLang="zh-CN" sz="1000" u="none" strike="noStrike" dirty="0">
                          <a:effectLst/>
                        </a:rPr>
                        <a:t>25</a:t>
                      </a:r>
                      <a:r>
                        <a:rPr lang="zh-CN" altLang="en-US" sz="1000" u="none" strike="noStrike" dirty="0">
                          <a:effectLst/>
                        </a:rPr>
                        <a:t>元</a:t>
                      </a:r>
                      <a:r>
                        <a:rPr lang="en-US" altLang="zh-CN" sz="1000" u="none" strike="noStrike" dirty="0">
                          <a:effectLst/>
                        </a:rPr>
                        <a:t>/</a:t>
                      </a:r>
                      <a:r>
                        <a:rPr lang="zh-CN" altLang="en-US" sz="1000" u="none" strike="noStrike" dirty="0">
                          <a:effectLst/>
                        </a:rPr>
                        <a:t>人</a:t>
                      </a:r>
                      <a:br>
                        <a:rPr lang="zh-CN" altLang="en-US" sz="1000" u="none" strike="noStrike" dirty="0">
                          <a:effectLst/>
                        </a:rPr>
                      </a:br>
                      <a:r>
                        <a:rPr lang="zh-CN" altLang="en-US" sz="1000" u="none" strike="noStrike" dirty="0">
                          <a:effectLst/>
                        </a:rPr>
                        <a:t>考试费：</a:t>
                      </a:r>
                      <a:r>
                        <a:rPr lang="en-US" altLang="zh-CN" sz="1000" u="none" strike="noStrike" dirty="0">
                          <a:effectLst/>
                        </a:rPr>
                        <a:t>26</a:t>
                      </a:r>
                      <a:r>
                        <a:rPr lang="zh-CN" altLang="en-US" sz="1000" u="none" strike="noStrike" dirty="0">
                          <a:effectLst/>
                        </a:rPr>
                        <a:t>元</a:t>
                      </a:r>
                      <a:r>
                        <a:rPr lang="en-US" altLang="zh-CN" sz="1000" u="none" strike="noStrike" dirty="0">
                          <a:effectLst/>
                        </a:rPr>
                        <a:t>/</a:t>
                      </a:r>
                      <a:r>
                        <a:rPr lang="zh-CN" altLang="en-US" sz="1000" u="none" strike="noStrike" dirty="0">
                          <a:effectLst/>
                        </a:rPr>
                        <a:t>科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沪价费</a:t>
                      </a:r>
                      <a:r>
                        <a:rPr lang="en-US" altLang="zh-CN" sz="1000" u="none" strike="noStrike" dirty="0">
                          <a:effectLst/>
                        </a:rPr>
                        <a:t>(2006)5</a:t>
                      </a:r>
                      <a:r>
                        <a:rPr lang="zh-CN" altLang="en-US" sz="1000" u="none" strike="noStrike" dirty="0">
                          <a:effectLst/>
                        </a:rPr>
                        <a:t>号</a:t>
                      </a:r>
                      <a:br>
                        <a:rPr lang="zh-CN" altLang="en-US" sz="1000" u="none" strike="noStrike" dirty="0">
                          <a:effectLst/>
                        </a:rPr>
                      </a:br>
                      <a:r>
                        <a:rPr lang="zh-CN" altLang="en-US" sz="1000" u="none" strike="noStrike" dirty="0">
                          <a:effectLst/>
                        </a:rPr>
                        <a:t>沪财预</a:t>
                      </a:r>
                      <a:r>
                        <a:rPr lang="en-US" altLang="zh-CN" sz="1000" u="none" strike="noStrike" dirty="0">
                          <a:effectLst/>
                        </a:rPr>
                        <a:t>(2002)008</a:t>
                      </a:r>
                      <a:r>
                        <a:rPr lang="zh-CN" altLang="en-US" sz="1000" u="none" strike="noStrike" dirty="0">
                          <a:effectLst/>
                        </a:rPr>
                        <a:t>号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考生网上报名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9672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effectLst/>
                        </a:rPr>
                        <a:t>29</a:t>
                      </a:r>
                      <a:endParaRPr lang="en-US" altLang="zh-CN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7041" marR="7041" marT="7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>
                          <a:effectLst/>
                        </a:rPr>
                        <a:t>专升本报名考试费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考生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报名费：</a:t>
                      </a:r>
                      <a:r>
                        <a:rPr lang="en-US" altLang="zh-CN" sz="1000" u="none" strike="noStrike" dirty="0">
                          <a:effectLst/>
                        </a:rPr>
                        <a:t>14</a:t>
                      </a:r>
                      <a:r>
                        <a:rPr lang="zh-CN" altLang="en-US" sz="1000" u="none" strike="noStrike" dirty="0">
                          <a:effectLst/>
                        </a:rPr>
                        <a:t>元</a:t>
                      </a:r>
                      <a:r>
                        <a:rPr lang="en-US" altLang="zh-CN" sz="1000" u="none" strike="noStrike" dirty="0">
                          <a:effectLst/>
                        </a:rPr>
                        <a:t>/</a:t>
                      </a:r>
                      <a:r>
                        <a:rPr lang="zh-CN" altLang="en-US" sz="1000" u="none" strike="noStrike" dirty="0">
                          <a:effectLst/>
                        </a:rPr>
                        <a:t>人</a:t>
                      </a:r>
                      <a:br>
                        <a:rPr lang="zh-CN" altLang="en-US" sz="1000" u="none" strike="noStrike" dirty="0">
                          <a:effectLst/>
                        </a:rPr>
                      </a:br>
                      <a:r>
                        <a:rPr lang="zh-CN" altLang="en-US" sz="1000" u="none" strike="noStrike" dirty="0">
                          <a:effectLst/>
                        </a:rPr>
                        <a:t>考试费：</a:t>
                      </a:r>
                      <a:r>
                        <a:rPr lang="en-US" altLang="zh-CN" sz="1000" u="none" strike="noStrike" dirty="0">
                          <a:effectLst/>
                        </a:rPr>
                        <a:t>26</a:t>
                      </a:r>
                      <a:r>
                        <a:rPr lang="zh-CN" altLang="en-US" sz="1000" u="none" strike="noStrike" dirty="0">
                          <a:effectLst/>
                        </a:rPr>
                        <a:t>元</a:t>
                      </a:r>
                      <a:r>
                        <a:rPr lang="en-US" altLang="zh-CN" sz="1000" u="none" strike="noStrike" dirty="0">
                          <a:effectLst/>
                        </a:rPr>
                        <a:t>/</a:t>
                      </a:r>
                      <a:r>
                        <a:rPr lang="zh-CN" altLang="en-US" sz="1000" u="none" strike="noStrike" dirty="0">
                          <a:effectLst/>
                        </a:rPr>
                        <a:t>科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2412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effectLst/>
                        </a:rPr>
                        <a:t>30</a:t>
                      </a:r>
                      <a:endParaRPr lang="en-US" altLang="zh-CN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7041" marR="7041" marT="7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大学英语四、六级报名考试费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考生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25</a:t>
                      </a:r>
                      <a:r>
                        <a:rPr lang="zh-CN" altLang="en-US" sz="1000" u="none" strike="noStrike" dirty="0">
                          <a:effectLst/>
                        </a:rPr>
                        <a:t>元</a:t>
                      </a:r>
                      <a:r>
                        <a:rPr lang="en-US" altLang="zh-CN" sz="1000" u="none" strike="noStrike" dirty="0">
                          <a:effectLst/>
                        </a:rPr>
                        <a:t>/</a:t>
                      </a:r>
                      <a:r>
                        <a:rPr lang="zh-CN" altLang="en-US" sz="1000" u="none" strike="noStrike" dirty="0">
                          <a:effectLst/>
                        </a:rPr>
                        <a:t>人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沪价费</a:t>
                      </a:r>
                      <a:r>
                        <a:rPr lang="en-US" altLang="zh-CN" sz="1000" u="none" strike="noStrike" dirty="0">
                          <a:effectLst/>
                        </a:rPr>
                        <a:t>(2009)1</a:t>
                      </a:r>
                      <a:r>
                        <a:rPr lang="zh-CN" altLang="en-US" sz="1000" u="none" strike="noStrike" dirty="0">
                          <a:effectLst/>
                        </a:rPr>
                        <a:t>号</a:t>
                      </a:r>
                      <a:br>
                        <a:rPr lang="zh-CN" altLang="en-US" sz="1000" u="none" strike="noStrike" dirty="0">
                          <a:effectLst/>
                        </a:rPr>
                      </a:br>
                      <a:r>
                        <a:rPr lang="zh-CN" altLang="en-US" sz="1000" u="none" strike="noStrike" dirty="0">
                          <a:effectLst/>
                        </a:rPr>
                        <a:t>沪财预</a:t>
                      </a:r>
                      <a:r>
                        <a:rPr lang="en-US" altLang="zh-CN" sz="1000" u="none" strike="noStrike" dirty="0">
                          <a:effectLst/>
                        </a:rPr>
                        <a:t>(2011)11</a:t>
                      </a:r>
                      <a:r>
                        <a:rPr lang="zh-CN" altLang="en-US" sz="1000" u="none" strike="noStrike" dirty="0">
                          <a:effectLst/>
                        </a:rPr>
                        <a:t>号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　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2412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effectLst/>
                        </a:rPr>
                        <a:t>31</a:t>
                      </a:r>
                      <a:endParaRPr lang="en-US" altLang="zh-CN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7041" marR="7041" marT="7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>
                          <a:effectLst/>
                        </a:rPr>
                        <a:t>英语专业四级报名考试费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考生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40</a:t>
                      </a:r>
                      <a:r>
                        <a:rPr lang="zh-CN" altLang="en-US" sz="1000" u="none" strike="noStrike" dirty="0">
                          <a:effectLst/>
                        </a:rPr>
                        <a:t>元</a:t>
                      </a:r>
                      <a:r>
                        <a:rPr lang="en-US" altLang="zh-CN" sz="1000" u="none" strike="noStrike" dirty="0">
                          <a:effectLst/>
                        </a:rPr>
                        <a:t>/</a:t>
                      </a:r>
                      <a:r>
                        <a:rPr lang="zh-CN" altLang="en-US" sz="1000" u="none" strike="noStrike" dirty="0">
                          <a:effectLst/>
                        </a:rPr>
                        <a:t>人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教育部高等学校</a:t>
                      </a:r>
                      <a:br>
                        <a:rPr lang="zh-CN" altLang="en-US" sz="1000" u="none" strike="noStrike" dirty="0">
                          <a:effectLst/>
                        </a:rPr>
                      </a:br>
                      <a:r>
                        <a:rPr lang="zh-CN" altLang="en-US" sz="1000" u="none" strike="noStrike" dirty="0">
                          <a:effectLst/>
                        </a:rPr>
                        <a:t>外语专业教学委员会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　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2412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effectLst/>
                        </a:rPr>
                        <a:t>32</a:t>
                      </a:r>
                      <a:endParaRPr lang="en-US" altLang="zh-CN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7041" marR="7041" marT="7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>
                          <a:effectLst/>
                        </a:rPr>
                        <a:t>英语专业八级报名考试费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考生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45</a:t>
                      </a:r>
                      <a:r>
                        <a:rPr lang="zh-CN" altLang="en-US" sz="1000" u="none" strike="noStrike" dirty="0">
                          <a:effectLst/>
                        </a:rPr>
                        <a:t>元</a:t>
                      </a:r>
                      <a:r>
                        <a:rPr lang="en-US" altLang="zh-CN" sz="1000" u="none" strike="noStrike" dirty="0">
                          <a:effectLst/>
                        </a:rPr>
                        <a:t>/</a:t>
                      </a:r>
                      <a:r>
                        <a:rPr lang="zh-CN" altLang="en-US" sz="1000" u="none" strike="noStrike" dirty="0">
                          <a:effectLst/>
                        </a:rPr>
                        <a:t>人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　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2412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effectLst/>
                        </a:rPr>
                        <a:t>33</a:t>
                      </a:r>
                      <a:endParaRPr lang="en-US" altLang="zh-CN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7041" marR="7041" marT="7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>
                          <a:effectLst/>
                        </a:rPr>
                        <a:t>德语专业四级报名考试费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考生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70</a:t>
                      </a:r>
                      <a:r>
                        <a:rPr lang="zh-CN" altLang="en-US" sz="1000" u="none" strike="noStrike" dirty="0">
                          <a:effectLst/>
                        </a:rPr>
                        <a:t>元</a:t>
                      </a:r>
                      <a:r>
                        <a:rPr lang="en-US" altLang="zh-CN" sz="1000" u="none" strike="noStrike" dirty="0">
                          <a:effectLst/>
                        </a:rPr>
                        <a:t>/</a:t>
                      </a:r>
                      <a:r>
                        <a:rPr lang="zh-CN" altLang="en-US" sz="1000" u="none" strike="noStrike" dirty="0">
                          <a:effectLst/>
                        </a:rPr>
                        <a:t>人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　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2412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effectLst/>
                        </a:rPr>
                        <a:t>34</a:t>
                      </a:r>
                      <a:endParaRPr lang="en-US" altLang="zh-CN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7041" marR="7041" marT="7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>
                          <a:effectLst/>
                        </a:rPr>
                        <a:t>德语专业八级报名考试费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考生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90</a:t>
                      </a:r>
                      <a:r>
                        <a:rPr lang="zh-CN" altLang="en-US" sz="1000" u="none" strike="noStrike" dirty="0">
                          <a:effectLst/>
                        </a:rPr>
                        <a:t>元</a:t>
                      </a:r>
                      <a:r>
                        <a:rPr lang="en-US" altLang="zh-CN" sz="1000" u="none" strike="noStrike" dirty="0">
                          <a:effectLst/>
                        </a:rPr>
                        <a:t>/</a:t>
                      </a:r>
                      <a:r>
                        <a:rPr lang="zh-CN" altLang="en-US" sz="1000" u="none" strike="noStrike" dirty="0">
                          <a:effectLst/>
                        </a:rPr>
                        <a:t>人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　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2412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effectLst/>
                        </a:rPr>
                        <a:t>35</a:t>
                      </a:r>
                      <a:endParaRPr lang="en-US" altLang="zh-CN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7041" marR="7041" marT="7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>
                          <a:effectLst/>
                        </a:rPr>
                        <a:t>日语专业四、八级报名考试费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考生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60</a:t>
                      </a:r>
                      <a:r>
                        <a:rPr lang="zh-CN" altLang="en-US" sz="1000" u="none" strike="noStrike" dirty="0">
                          <a:effectLst/>
                        </a:rPr>
                        <a:t>元</a:t>
                      </a:r>
                      <a:r>
                        <a:rPr lang="en-US" altLang="zh-CN" sz="1000" u="none" strike="noStrike" dirty="0">
                          <a:effectLst/>
                        </a:rPr>
                        <a:t>/</a:t>
                      </a:r>
                      <a:r>
                        <a:rPr lang="zh-CN" altLang="en-US" sz="1000" u="none" strike="noStrike" dirty="0">
                          <a:effectLst/>
                        </a:rPr>
                        <a:t>人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</a:rPr>
                        <a:t>　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41" marR="7041" marT="7041" marB="0"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</a:tbl>
          </a:graphicData>
        </a:graphic>
      </p:graphicFrame>
      <p:sp>
        <p:nvSpPr>
          <p:cNvPr id="9" name="椭圆 8">
            <a:extLst>
              <a:ext uri="{FF2B5EF4-FFF2-40B4-BE49-F238E27FC236}">
                <a16:creationId xmlns:a16="http://schemas.microsoft.com/office/drawing/2014/main" xmlns="" id="{7C2690CB-D081-4C9F-8332-B8D5F9EA736C}"/>
              </a:ext>
            </a:extLst>
          </p:cNvPr>
          <p:cNvSpPr/>
          <p:nvPr/>
        </p:nvSpPr>
        <p:spPr>
          <a:xfrm>
            <a:off x="11668099" y="6482443"/>
            <a:ext cx="356195" cy="356195"/>
          </a:xfrm>
          <a:prstGeom prst="ellipse">
            <a:avLst/>
          </a:prstGeom>
          <a:solidFill>
            <a:srgbClr val="015198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84647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9000">
        <p:wipe/>
      </p:transition>
    </mc:Choice>
    <mc:Fallback xmlns="">
      <p:transition spd="slow" advTm="9000">
        <p:wipe/>
      </p:transition>
    </mc:Fallback>
  </mc:AlternateContent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492</Words>
  <Application>Microsoft Office PowerPoint</Application>
  <PresentationFormat>自定义</PresentationFormat>
  <Paragraphs>164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</vt:lpstr>
      <vt:lpstr>PowerPoint 演示文稿</vt:lpstr>
      <vt:lpstr>PowerPoint 演示文稿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Cheney</dc:creator>
  <cp:lastModifiedBy>Optiplex 3020</cp:lastModifiedBy>
  <cp:revision>9</cp:revision>
  <dcterms:created xsi:type="dcterms:W3CDTF">2019-09-17T10:49:27Z</dcterms:created>
  <dcterms:modified xsi:type="dcterms:W3CDTF">2019-09-19T02:06:09Z</dcterms:modified>
</cp:coreProperties>
</file>