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5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15198"/>
    <a:srgbClr val="76C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3" autoAdjust="0"/>
  </p:normalViewPr>
  <p:slideViewPr>
    <p:cSldViewPr snapToGrid="0" showGuides="1">
      <p:cViewPr varScale="1">
        <p:scale>
          <a:sx n="83" d="100"/>
          <a:sy n="83" d="100"/>
        </p:scale>
        <p:origin x="-786" y="-84"/>
      </p:cViewPr>
      <p:guideLst>
        <p:guide orient="horz" pos="2160"/>
        <p:guide pos="25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7BB8-93D1-452D-951D-59F17EB27693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F88E3-62E3-4524-8940-2E019A1EA8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04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73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71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16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5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41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58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38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33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99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32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23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09BDA-C2FB-4F7A-8235-DB19BE2D192B}" type="datetimeFigureOut">
              <a:rPr lang="zh-CN" altLang="en-US" smtClean="0"/>
              <a:t>2019-09-19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DEEC-76B4-4E80-A74F-7E7F5923AB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161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061" y="0"/>
            <a:ext cx="8685878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91"/>
          <a:stretch/>
        </p:blipFill>
        <p:spPr>
          <a:xfrm>
            <a:off x="10176095" y="0"/>
            <a:ext cx="2015906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361"/>
          <a:stretch/>
        </p:blipFill>
        <p:spPr>
          <a:xfrm>
            <a:off x="0" y="0"/>
            <a:ext cx="1753062" cy="6858000"/>
          </a:xfrm>
          <a:prstGeom prst="rect">
            <a:avLst/>
          </a:prstGeom>
        </p:spPr>
      </p:pic>
      <p:sp>
        <p:nvSpPr>
          <p:cNvPr id="12" name="圆角矩形 11"/>
          <p:cNvSpPr/>
          <p:nvPr/>
        </p:nvSpPr>
        <p:spPr>
          <a:xfrm>
            <a:off x="255070" y="641316"/>
            <a:ext cx="11681861" cy="5702967"/>
          </a:xfrm>
          <a:prstGeom prst="roundRect">
            <a:avLst>
              <a:gd name="adj" fmla="val 1961"/>
            </a:avLst>
          </a:prstGeom>
          <a:solidFill>
            <a:srgbClr val="FFFFFF"/>
          </a:solidFill>
          <a:ln w="76200">
            <a:solidFill>
              <a:srgbClr val="76C5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501539"/>
              </p:ext>
            </p:extLst>
          </p:nvPr>
        </p:nvGraphicFramePr>
        <p:xfrm>
          <a:off x="651437" y="708184"/>
          <a:ext cx="10889127" cy="5572265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747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66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4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24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757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892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42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序号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收费类别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收费项目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收费范围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收费标准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收费依据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en-US" altLang="zh-CN" sz="1000" u="none" strike="noStrike" dirty="0">
                          <a:effectLst/>
                        </a:rPr>
                        <a:t>(</a:t>
                      </a:r>
                      <a:r>
                        <a:rPr lang="zh-CN" altLang="en-US" sz="1000" u="none" strike="noStrike" dirty="0">
                          <a:effectLst/>
                        </a:rPr>
                        <a:t>批文机关及文号</a:t>
                      </a:r>
                      <a:r>
                        <a:rPr lang="en-US" altLang="zh-CN" sz="1000" u="none" strike="noStrike" dirty="0">
                          <a:effectLst/>
                        </a:rPr>
                        <a:t>)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备注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本科学费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普通高校学费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普通类专业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25000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沪教委民</a:t>
                      </a:r>
                      <a:r>
                        <a:rPr lang="en-US" altLang="zh-CN" sz="1000" u="none" strike="noStrike" dirty="0">
                          <a:effectLst/>
                        </a:rPr>
                        <a:t>(2015)4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上师天华</a:t>
                      </a:r>
                      <a:r>
                        <a:rPr lang="en-US" altLang="zh-CN" sz="1000" u="none" strike="noStrike" dirty="0">
                          <a:effectLst/>
                        </a:rPr>
                        <a:t>(2015)7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2016</a:t>
                      </a:r>
                      <a:r>
                        <a:rPr lang="zh-CN" altLang="en-US" sz="1000" u="none" strike="noStrike" dirty="0">
                          <a:effectLst/>
                        </a:rPr>
                        <a:t>级学生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艺术类专业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28000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中外合作专业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48000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普通类专业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25000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沪教委民</a:t>
                      </a:r>
                      <a:r>
                        <a:rPr lang="en-US" altLang="zh-CN" sz="1000" u="none" strike="noStrike">
                          <a:effectLst/>
                        </a:rPr>
                        <a:t>(2015)4</a:t>
                      </a:r>
                      <a:r>
                        <a:rPr lang="zh-CN" altLang="en-US" sz="1000" u="none" strike="noStrike">
                          <a:effectLst/>
                        </a:rPr>
                        <a:t>号</a:t>
                      </a:r>
                      <a:br>
                        <a:rPr lang="zh-CN" altLang="en-US" sz="1000" u="none" strike="noStrike">
                          <a:effectLst/>
                        </a:rPr>
                      </a:br>
                      <a:r>
                        <a:rPr lang="zh-CN" altLang="en-US" sz="1000" u="none" strike="noStrike">
                          <a:effectLst/>
                        </a:rPr>
                        <a:t>上师天华</a:t>
                      </a:r>
                      <a:r>
                        <a:rPr lang="en-US" altLang="zh-CN" sz="1000" u="none" strike="noStrike">
                          <a:effectLst/>
                        </a:rPr>
                        <a:t>(2017)8</a:t>
                      </a:r>
                      <a:r>
                        <a:rPr lang="zh-CN" altLang="en-US" sz="1000" u="none" strike="noStrike">
                          <a:effectLst/>
                        </a:rPr>
                        <a:t>号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2017</a:t>
                      </a:r>
                      <a:r>
                        <a:rPr lang="zh-CN" altLang="en-US" sz="1000" u="none" strike="noStrike">
                          <a:effectLst/>
                        </a:rPr>
                        <a:t>级学生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艺术类专业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28000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6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国际课程合作普通类专业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36000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艺术类专业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双语教学</a:t>
                      </a:r>
                      <a:r>
                        <a:rPr lang="en-US" altLang="zh-CN" sz="1000" u="none" strike="noStrike" dirty="0">
                          <a:effectLst/>
                        </a:rPr>
                        <a:t>(</a:t>
                      </a:r>
                      <a:r>
                        <a:rPr lang="zh-CN" altLang="en-US" sz="1000" u="none" strike="noStrike" dirty="0">
                          <a:effectLst/>
                        </a:rPr>
                        <a:t>国际课程合作</a:t>
                      </a:r>
                      <a:r>
                        <a:rPr lang="en-US" altLang="zh-CN" sz="1000" u="none" strike="noStrike" dirty="0">
                          <a:effectLst/>
                        </a:rPr>
                        <a:t>)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48000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中外合作专业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48000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普通类专业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25000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沪教委民</a:t>
                      </a:r>
                      <a:r>
                        <a:rPr lang="en-US" altLang="zh-CN" sz="1000" u="none" strike="noStrike" dirty="0">
                          <a:effectLst/>
                        </a:rPr>
                        <a:t>(2015)4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上师天华</a:t>
                      </a:r>
                      <a:r>
                        <a:rPr lang="en-US" altLang="zh-CN" sz="1000" u="none" strike="noStrike" dirty="0">
                          <a:effectLst/>
                        </a:rPr>
                        <a:t>(2018)7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2018</a:t>
                      </a:r>
                      <a:r>
                        <a:rPr lang="zh-CN" altLang="en-US" sz="1000" u="none" strike="noStrike">
                          <a:effectLst/>
                        </a:rPr>
                        <a:t>级学生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10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艺术类专业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28000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11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普通类专业</a:t>
                      </a:r>
                      <a:br>
                        <a:rPr lang="zh-CN" altLang="en-US" sz="1000" u="none" strike="noStrike">
                          <a:effectLst/>
                        </a:rPr>
                      </a:br>
                      <a:r>
                        <a:rPr lang="zh-CN" altLang="en-US" sz="1000" u="none" strike="noStrike">
                          <a:effectLst/>
                        </a:rPr>
                        <a:t>双语教学</a:t>
                      </a:r>
                      <a:r>
                        <a:rPr lang="en-US" altLang="zh-CN" sz="1000" u="none" strike="noStrike">
                          <a:effectLst/>
                        </a:rPr>
                        <a:t>(</a:t>
                      </a:r>
                      <a:r>
                        <a:rPr lang="zh-CN" altLang="en-US" sz="1000" u="none" strike="noStrike">
                          <a:effectLst/>
                        </a:rPr>
                        <a:t>国际课程合作</a:t>
                      </a:r>
                      <a:r>
                        <a:rPr lang="en-US" altLang="zh-CN" sz="1000" u="none" strike="noStrike">
                          <a:effectLst/>
                        </a:rPr>
                        <a:t>)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36000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12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艺术类、教育类专业</a:t>
                      </a:r>
                      <a:br>
                        <a:rPr lang="zh-CN" altLang="en-US" sz="1000" u="none" strike="noStrike">
                          <a:effectLst/>
                        </a:rPr>
                      </a:br>
                      <a:r>
                        <a:rPr lang="zh-CN" altLang="en-US" sz="1000" u="none" strike="noStrike">
                          <a:effectLst/>
                        </a:rPr>
                        <a:t>双语教学</a:t>
                      </a:r>
                      <a:r>
                        <a:rPr lang="en-US" altLang="zh-CN" sz="1000" u="none" strike="noStrike">
                          <a:effectLst/>
                        </a:rPr>
                        <a:t>(</a:t>
                      </a:r>
                      <a:r>
                        <a:rPr lang="zh-CN" altLang="en-US" sz="1000" u="none" strike="noStrike">
                          <a:effectLst/>
                        </a:rPr>
                        <a:t>国际课程合作</a:t>
                      </a:r>
                      <a:r>
                        <a:rPr lang="en-US" altLang="zh-CN" sz="1000" u="none" strike="noStrike">
                          <a:effectLst/>
                        </a:rPr>
                        <a:t>)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48000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13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中外合作专业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48000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普通类专业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29500</a:t>
                      </a:r>
                      <a:r>
                        <a:rPr lang="zh-CN" altLang="en-US" sz="1000" u="none" strike="noStrike">
                          <a:effectLst/>
                        </a:rPr>
                        <a:t>元</a:t>
                      </a:r>
                      <a:r>
                        <a:rPr lang="en-US" altLang="zh-CN" sz="1000" u="none" strike="noStrike">
                          <a:effectLst/>
                        </a:rPr>
                        <a:t>/</a:t>
                      </a:r>
                      <a:r>
                        <a:rPr lang="zh-CN" altLang="en-US" sz="1000" u="none" strike="noStrike">
                          <a:effectLst/>
                        </a:rPr>
                        <a:t>学年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沪教委民</a:t>
                      </a:r>
                      <a:r>
                        <a:rPr lang="en-US" altLang="zh-CN" sz="1000" u="none" strike="noStrike" dirty="0">
                          <a:effectLst/>
                        </a:rPr>
                        <a:t>(2015)4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上师天华</a:t>
                      </a:r>
                      <a:r>
                        <a:rPr lang="en-US" altLang="zh-CN" sz="1000" u="none" strike="noStrike" dirty="0">
                          <a:effectLst/>
                        </a:rPr>
                        <a:t>(2018)56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2019</a:t>
                      </a:r>
                      <a:r>
                        <a:rPr lang="zh-CN" altLang="en-US" sz="1000" u="none" strike="noStrike" dirty="0">
                          <a:effectLst/>
                        </a:rPr>
                        <a:t>级学生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艺术类专业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36000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16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语言类、工科类、经济管理类专业</a:t>
                      </a:r>
                      <a:br>
                        <a:rPr lang="zh-CN" altLang="en-US" sz="1000" u="none" strike="noStrike">
                          <a:effectLst/>
                        </a:rPr>
                      </a:br>
                      <a:r>
                        <a:rPr lang="zh-CN" altLang="en-US" sz="1000" u="none" strike="noStrike">
                          <a:effectLst/>
                        </a:rPr>
                        <a:t>双语教学</a:t>
                      </a:r>
                      <a:r>
                        <a:rPr lang="en-US" altLang="zh-CN" sz="1000" u="none" strike="noStrike">
                          <a:effectLst/>
                        </a:rPr>
                        <a:t>(</a:t>
                      </a:r>
                      <a:r>
                        <a:rPr lang="zh-CN" altLang="en-US" sz="1000" u="none" strike="noStrike">
                          <a:effectLst/>
                        </a:rPr>
                        <a:t>国际课程合作</a:t>
                      </a:r>
                      <a:r>
                        <a:rPr lang="en-US" altLang="zh-CN" sz="1000" u="none" strike="noStrike">
                          <a:effectLst/>
                        </a:rPr>
                        <a:t>)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45000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0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艺术类、健康类、教育类专业</a:t>
                      </a:r>
                      <a:br>
                        <a:rPr lang="zh-CN" altLang="en-US" sz="1000" u="none" strike="noStrike">
                          <a:effectLst/>
                        </a:rPr>
                      </a:br>
                      <a:r>
                        <a:rPr lang="zh-CN" altLang="en-US" sz="1000" u="none" strike="noStrike">
                          <a:effectLst/>
                        </a:rPr>
                        <a:t>双语教学</a:t>
                      </a:r>
                      <a:r>
                        <a:rPr lang="en-US" altLang="zh-CN" sz="1000" u="none" strike="noStrike">
                          <a:effectLst/>
                        </a:rPr>
                        <a:t>(</a:t>
                      </a:r>
                      <a:r>
                        <a:rPr lang="zh-CN" altLang="en-US" sz="1000" u="none" strike="noStrike">
                          <a:effectLst/>
                        </a:rPr>
                        <a:t>国际课程合作</a:t>
                      </a:r>
                      <a:r>
                        <a:rPr lang="en-US" altLang="zh-CN" sz="1000" u="none" strike="noStrike">
                          <a:effectLst/>
                        </a:rPr>
                        <a:t>)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60000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61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18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中外合作专业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60000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799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19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各类专业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转入专业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当年学费标准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沪教委民</a:t>
                      </a:r>
                      <a:r>
                        <a:rPr lang="en-US" altLang="zh-CN" sz="1000" u="none" strike="noStrike" dirty="0">
                          <a:effectLst/>
                        </a:rPr>
                        <a:t>(2015)4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上师天华</a:t>
                      </a:r>
                      <a:r>
                        <a:rPr lang="en-US" altLang="zh-CN" sz="1000" u="none" strike="noStrike" dirty="0">
                          <a:effectLst/>
                        </a:rPr>
                        <a:t>(2019)37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转专业学生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666" marR="5666" marT="5666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2" name="椭圆 1">
            <a:extLst>
              <a:ext uri="{FF2B5EF4-FFF2-40B4-BE49-F238E27FC236}">
                <a16:creationId xmlns:a16="http://schemas.microsoft.com/office/drawing/2014/main" xmlns="" id="{49A86A33-6F11-45D5-BBB4-DF9252D7EAF5}"/>
              </a:ext>
            </a:extLst>
          </p:cNvPr>
          <p:cNvSpPr/>
          <p:nvPr/>
        </p:nvSpPr>
        <p:spPr>
          <a:xfrm>
            <a:off x="11668099" y="6482443"/>
            <a:ext cx="356195" cy="356195"/>
          </a:xfrm>
          <a:prstGeom prst="ellipse">
            <a:avLst/>
          </a:prstGeom>
          <a:solidFill>
            <a:srgbClr val="015198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248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wipe/>
      </p:transition>
    </mc:Choice>
    <mc:Fallback xmlns="">
      <p:transition spd="slow" advTm="9000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061" y="0"/>
            <a:ext cx="8685878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91"/>
          <a:stretch/>
        </p:blipFill>
        <p:spPr>
          <a:xfrm>
            <a:off x="10176095" y="0"/>
            <a:ext cx="2015906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361"/>
          <a:stretch/>
        </p:blipFill>
        <p:spPr>
          <a:xfrm>
            <a:off x="0" y="0"/>
            <a:ext cx="1753062" cy="6858000"/>
          </a:xfrm>
          <a:prstGeom prst="rect">
            <a:avLst/>
          </a:prstGeom>
        </p:spPr>
      </p:pic>
      <p:sp>
        <p:nvSpPr>
          <p:cNvPr id="12" name="圆角矩形 11"/>
          <p:cNvSpPr/>
          <p:nvPr/>
        </p:nvSpPr>
        <p:spPr>
          <a:xfrm>
            <a:off x="255070" y="642833"/>
            <a:ext cx="11681861" cy="5702967"/>
          </a:xfrm>
          <a:prstGeom prst="roundRect">
            <a:avLst>
              <a:gd name="adj" fmla="val 1961"/>
            </a:avLst>
          </a:prstGeom>
          <a:solidFill>
            <a:srgbClr val="FFFFFF"/>
          </a:solidFill>
          <a:ln w="76200">
            <a:solidFill>
              <a:srgbClr val="76C5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230245"/>
              </p:ext>
            </p:extLst>
          </p:nvPr>
        </p:nvGraphicFramePr>
        <p:xfrm>
          <a:off x="651000" y="707913"/>
          <a:ext cx="10890000" cy="5571441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74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4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2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3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76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89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96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u="none" strike="noStrike" kern="1200" dirty="0">
                          <a:effectLst/>
                        </a:rPr>
                        <a:t>序号</a:t>
                      </a:r>
                      <a:endParaRPr lang="zh-CN" altLang="en-US" sz="1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1" marR="7041" marT="7041" marB="0" anchor="ctr"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u="none" strike="noStrike" kern="1200" dirty="0">
                          <a:effectLst/>
                        </a:rPr>
                        <a:t>收费类别</a:t>
                      </a:r>
                      <a:endParaRPr lang="zh-CN" altLang="en-US" sz="1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u="none" strike="noStrike" kern="1200" dirty="0">
                          <a:effectLst/>
                        </a:rPr>
                        <a:t>收费项目</a:t>
                      </a:r>
                      <a:endParaRPr lang="zh-CN" altLang="en-US" sz="1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u="none" strike="noStrike" kern="1200" dirty="0">
                          <a:effectLst/>
                        </a:rPr>
                        <a:t>收费范围</a:t>
                      </a:r>
                      <a:endParaRPr lang="zh-CN" altLang="en-US" sz="1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u="none" strike="noStrike" kern="1200" dirty="0">
                          <a:effectLst/>
                        </a:rPr>
                        <a:t>收费标准</a:t>
                      </a:r>
                      <a:endParaRPr lang="zh-CN" altLang="en-US" sz="1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u="none" strike="noStrike" kern="1200" dirty="0">
                          <a:effectLst/>
                        </a:rPr>
                        <a:t>收费依据</a:t>
                      </a:r>
                      <a:br>
                        <a:rPr lang="zh-CN" altLang="en-US" sz="1000" u="none" strike="noStrike" kern="1200" dirty="0">
                          <a:effectLst/>
                        </a:rPr>
                      </a:br>
                      <a:r>
                        <a:rPr lang="en-US" altLang="zh-CN" sz="1000" u="none" strike="noStrike" kern="1200" dirty="0">
                          <a:effectLst/>
                        </a:rPr>
                        <a:t>(</a:t>
                      </a:r>
                      <a:r>
                        <a:rPr lang="zh-CN" altLang="en-US" sz="1000" u="none" strike="noStrike" kern="1200" dirty="0">
                          <a:effectLst/>
                        </a:rPr>
                        <a:t>批文机关及文号</a:t>
                      </a:r>
                      <a:r>
                        <a:rPr lang="en-US" altLang="zh-CN" sz="1000" u="none" strike="noStrike" kern="1200" dirty="0">
                          <a:effectLst/>
                        </a:rPr>
                        <a:t>)</a:t>
                      </a:r>
                      <a:endParaRPr lang="en-US" altLang="zh-CN" sz="1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000" u="none" strike="noStrike" kern="1200" dirty="0">
                          <a:effectLst/>
                        </a:rPr>
                        <a:t>备注</a:t>
                      </a:r>
                      <a:endParaRPr lang="zh-CN" altLang="en-US" sz="1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20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本科学费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学分学费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重新学习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245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学分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沪教委民</a:t>
                      </a:r>
                      <a:r>
                        <a:rPr lang="en-US" altLang="zh-CN" sz="1000" u="none" strike="noStrike" dirty="0">
                          <a:effectLst/>
                        </a:rPr>
                        <a:t>(2015)4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上师天华</a:t>
                      </a:r>
                      <a:r>
                        <a:rPr lang="en-US" altLang="zh-CN" sz="1000" u="none" strike="noStrike" dirty="0">
                          <a:effectLst/>
                        </a:rPr>
                        <a:t>(2019)37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2016</a:t>
                      </a:r>
                      <a:r>
                        <a:rPr lang="zh-CN" altLang="en-US" sz="1000" u="none" strike="noStrike" dirty="0">
                          <a:effectLst/>
                        </a:rPr>
                        <a:t>级</a:t>
                      </a:r>
                      <a:r>
                        <a:rPr lang="en-US" altLang="zh-CN" sz="1000" u="none" strike="noStrike" dirty="0">
                          <a:effectLst/>
                        </a:rPr>
                        <a:t>-2018</a:t>
                      </a:r>
                      <a:r>
                        <a:rPr lang="zh-CN" altLang="en-US" sz="1000" u="none" strike="noStrike" dirty="0">
                          <a:effectLst/>
                        </a:rPr>
                        <a:t>级学生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21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280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学分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2019</a:t>
                      </a:r>
                      <a:r>
                        <a:rPr lang="zh-CN" altLang="en-US" sz="1000" u="none" strike="noStrike">
                          <a:effectLst/>
                        </a:rPr>
                        <a:t>级学生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22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重做毕业环节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学分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2016</a:t>
                      </a:r>
                      <a:r>
                        <a:rPr lang="zh-CN" altLang="en-US" sz="1000" u="none" strike="noStrike">
                          <a:effectLst/>
                        </a:rPr>
                        <a:t>级</a:t>
                      </a:r>
                      <a:r>
                        <a:rPr lang="en-US" altLang="zh-CN" sz="1000" u="none" strike="noStrike">
                          <a:effectLst/>
                        </a:rPr>
                        <a:t>-2018</a:t>
                      </a:r>
                      <a:r>
                        <a:rPr lang="zh-CN" altLang="en-US" sz="1000" u="none" strike="noStrike">
                          <a:effectLst/>
                        </a:rPr>
                        <a:t>级学生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23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140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学分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2019</a:t>
                      </a:r>
                      <a:r>
                        <a:rPr lang="zh-CN" altLang="en-US" sz="1000" u="none" strike="noStrike" dirty="0">
                          <a:effectLst/>
                        </a:rPr>
                        <a:t>级学生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24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辅修、延期毕业补修、</a:t>
                      </a:r>
                      <a:endParaRPr lang="en-US" altLang="zh-CN" sz="10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跨专业修续计划外课程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245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学分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2016</a:t>
                      </a:r>
                      <a:r>
                        <a:rPr lang="zh-CN" altLang="en-US" sz="1000" u="none" strike="noStrike" dirty="0">
                          <a:effectLst/>
                        </a:rPr>
                        <a:t>级</a:t>
                      </a:r>
                      <a:r>
                        <a:rPr lang="en-US" altLang="zh-CN" sz="1000" u="none" strike="noStrike" dirty="0">
                          <a:effectLst/>
                        </a:rPr>
                        <a:t>-2018</a:t>
                      </a:r>
                      <a:r>
                        <a:rPr lang="zh-CN" altLang="en-US" sz="1000" u="none" strike="noStrike" dirty="0">
                          <a:effectLst/>
                        </a:rPr>
                        <a:t>级学生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25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280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学分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2019</a:t>
                      </a:r>
                      <a:r>
                        <a:rPr lang="zh-CN" altLang="en-US" sz="1000" u="none" strike="noStrike" dirty="0">
                          <a:effectLst/>
                        </a:rPr>
                        <a:t>级学生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7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26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住宿费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普通类高校住宿费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全日制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3800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沪教委民</a:t>
                      </a:r>
                      <a:r>
                        <a:rPr lang="en-US" altLang="zh-CN" sz="1000" u="none" strike="noStrike" dirty="0">
                          <a:effectLst/>
                        </a:rPr>
                        <a:t>(2015)4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上师天华</a:t>
                      </a:r>
                      <a:r>
                        <a:rPr lang="en-US" altLang="zh-CN" sz="1000" u="none" strike="noStrike" dirty="0">
                          <a:effectLst/>
                        </a:rPr>
                        <a:t>(2015)49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2016</a:t>
                      </a:r>
                      <a:r>
                        <a:rPr lang="zh-CN" altLang="en-US" sz="1000" u="none" strike="noStrike">
                          <a:effectLst/>
                        </a:rPr>
                        <a:t>级</a:t>
                      </a:r>
                      <a:r>
                        <a:rPr lang="en-US" altLang="zh-CN" sz="1000" u="none" strike="noStrike">
                          <a:effectLst/>
                        </a:rPr>
                        <a:t>-2018</a:t>
                      </a:r>
                      <a:r>
                        <a:rPr lang="zh-CN" altLang="en-US" sz="1000" u="none" strike="noStrike">
                          <a:effectLst/>
                        </a:rPr>
                        <a:t>级学生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7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27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4800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学年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沪教委民</a:t>
                      </a:r>
                      <a:r>
                        <a:rPr lang="en-US" altLang="zh-CN" sz="1000" u="none" strike="noStrike" dirty="0">
                          <a:effectLst/>
                        </a:rPr>
                        <a:t>(2015)4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上师天华</a:t>
                      </a:r>
                      <a:r>
                        <a:rPr lang="en-US" altLang="zh-CN" sz="1000" u="none" strike="noStrike" dirty="0">
                          <a:effectLst/>
                        </a:rPr>
                        <a:t>(2018)56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2019</a:t>
                      </a:r>
                      <a:r>
                        <a:rPr lang="zh-CN" altLang="en-US" sz="1000" u="none" strike="noStrike" dirty="0">
                          <a:effectLst/>
                        </a:rPr>
                        <a:t>级学生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7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28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报考费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三校生报名考试费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考生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报名费：</a:t>
                      </a:r>
                      <a:r>
                        <a:rPr lang="en-US" altLang="zh-CN" sz="1000" u="none" strike="noStrike" dirty="0">
                          <a:effectLst/>
                        </a:rPr>
                        <a:t>25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人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考试费：</a:t>
                      </a:r>
                      <a:r>
                        <a:rPr lang="en-US" altLang="zh-CN" sz="1000" u="none" strike="noStrike" dirty="0">
                          <a:effectLst/>
                        </a:rPr>
                        <a:t>26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科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沪价费</a:t>
                      </a:r>
                      <a:r>
                        <a:rPr lang="en-US" altLang="zh-CN" sz="1000" u="none" strike="noStrike" dirty="0">
                          <a:effectLst/>
                        </a:rPr>
                        <a:t>(2006)5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沪财预</a:t>
                      </a:r>
                      <a:r>
                        <a:rPr lang="en-US" altLang="zh-CN" sz="1000" u="none" strike="noStrike" dirty="0">
                          <a:effectLst/>
                        </a:rPr>
                        <a:t>(2002)008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考生网上报名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7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29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专升本报名考试费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考生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报名费：</a:t>
                      </a:r>
                      <a:r>
                        <a:rPr lang="en-US" altLang="zh-CN" sz="1000" u="none" strike="noStrike" dirty="0">
                          <a:effectLst/>
                        </a:rPr>
                        <a:t>14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人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考试费：</a:t>
                      </a:r>
                      <a:r>
                        <a:rPr lang="en-US" altLang="zh-CN" sz="1000" u="none" strike="noStrike" dirty="0">
                          <a:effectLst/>
                        </a:rPr>
                        <a:t>26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科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1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30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大学英语四、六级报名考试费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考生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25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人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沪价费</a:t>
                      </a:r>
                      <a:r>
                        <a:rPr lang="en-US" altLang="zh-CN" sz="1000" u="none" strike="noStrike" dirty="0">
                          <a:effectLst/>
                        </a:rPr>
                        <a:t>(2009)1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沪财预</a:t>
                      </a:r>
                      <a:r>
                        <a:rPr lang="en-US" altLang="zh-CN" sz="1000" u="none" strike="noStrike" dirty="0">
                          <a:effectLst/>
                        </a:rPr>
                        <a:t>(2011)11</a:t>
                      </a:r>
                      <a:r>
                        <a:rPr lang="zh-CN" altLang="en-US" sz="1000" u="none" strike="noStrike" dirty="0">
                          <a:effectLst/>
                        </a:rPr>
                        <a:t>号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　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41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31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英语专业四级报名考试费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考生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人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教育部高等学校</a:t>
                      </a:r>
                      <a:br>
                        <a:rPr lang="zh-CN" altLang="en-US" sz="1000" u="none" strike="noStrike" dirty="0">
                          <a:effectLst/>
                        </a:rPr>
                      </a:br>
                      <a:r>
                        <a:rPr lang="zh-CN" altLang="en-US" sz="1000" u="none" strike="noStrike" dirty="0">
                          <a:effectLst/>
                        </a:rPr>
                        <a:t>外语专业教学委员会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　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41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32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英语专业八级报名考试费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考生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45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人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　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41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33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德语专业四级报名考试费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考生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70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人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　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41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34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德语专业八级报名考试费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考生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人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　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41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effectLst/>
                        </a:rPr>
                        <a:t>35</a:t>
                      </a:r>
                      <a:endParaRPr lang="en-US" altLang="zh-CN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>
                          <a:effectLst/>
                        </a:rPr>
                        <a:t>日语专业四、八级报名考试费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考生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60</a:t>
                      </a:r>
                      <a:r>
                        <a:rPr lang="zh-CN" altLang="en-US" sz="1000" u="none" strike="noStrike" dirty="0">
                          <a:effectLst/>
                        </a:rPr>
                        <a:t>元</a:t>
                      </a:r>
                      <a:r>
                        <a:rPr lang="en-US" altLang="zh-CN" sz="1000" u="none" strike="noStrike" dirty="0">
                          <a:effectLst/>
                        </a:rPr>
                        <a:t>/</a:t>
                      </a:r>
                      <a:r>
                        <a:rPr lang="zh-CN" altLang="en-US" sz="1000" u="none" strike="noStrike" dirty="0">
                          <a:effectLst/>
                        </a:rPr>
                        <a:t>人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</a:rPr>
                        <a:t>　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041" marR="7041" marT="7041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9" name="椭圆 8">
            <a:extLst>
              <a:ext uri="{FF2B5EF4-FFF2-40B4-BE49-F238E27FC236}">
                <a16:creationId xmlns:a16="http://schemas.microsoft.com/office/drawing/2014/main" xmlns="" id="{7C2690CB-D081-4C9F-8332-B8D5F9EA736C}"/>
              </a:ext>
            </a:extLst>
          </p:cNvPr>
          <p:cNvSpPr/>
          <p:nvPr/>
        </p:nvSpPr>
        <p:spPr>
          <a:xfrm>
            <a:off x="11668099" y="6482443"/>
            <a:ext cx="356195" cy="356195"/>
          </a:xfrm>
          <a:prstGeom prst="ellipse">
            <a:avLst/>
          </a:prstGeom>
          <a:solidFill>
            <a:srgbClr val="015198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464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">
        <p:wipe/>
      </p:transition>
    </mc:Choice>
    <mc:Fallback xmlns="">
      <p:transition spd="slow" advTm="9000">
        <p:wip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492</Words>
  <Application>Microsoft Office PowerPoint</Application>
  <PresentationFormat>自定义</PresentationFormat>
  <Paragraphs>164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Cheney</dc:creator>
  <cp:lastModifiedBy>Optiplex 3020</cp:lastModifiedBy>
  <cp:revision>9</cp:revision>
  <dcterms:created xsi:type="dcterms:W3CDTF">2019-09-17T10:49:27Z</dcterms:created>
  <dcterms:modified xsi:type="dcterms:W3CDTF">2019-09-19T02:06:09Z</dcterms:modified>
</cp:coreProperties>
</file>